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7556500" cy="10693400"/>
  <p:notesSz cx="7556500" cy="10693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3132" y="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2/8/2022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ct val="100000"/>
              </a:lnSpc>
              <a:spcBef>
                <a:spcPts val="50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2/8/2022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ct val="100000"/>
              </a:lnSpc>
              <a:spcBef>
                <a:spcPts val="50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2/8/2022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ct val="100000"/>
              </a:lnSpc>
              <a:spcBef>
                <a:spcPts val="50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2/8/2022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ct val="100000"/>
              </a:lnSpc>
              <a:spcBef>
                <a:spcPts val="50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2/8/2022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ct val="100000"/>
              </a:lnSpc>
              <a:spcBef>
                <a:spcPts val="50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732669" y="463179"/>
            <a:ext cx="1998979" cy="60960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2/8/2022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102671" y="9899892"/>
            <a:ext cx="160020" cy="1968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ct val="100000"/>
              </a:lnSpc>
              <a:spcBef>
                <a:spcPts val="50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13112" y="1072779"/>
            <a:ext cx="6517005" cy="661670"/>
          </a:xfrm>
          <a:prstGeom prst="rect">
            <a:avLst/>
          </a:prstGeom>
          <a:solidFill>
            <a:srgbClr val="E2EFD9"/>
          </a:solidFill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1575"/>
              </a:lnSpc>
            </a:pPr>
            <a:r>
              <a:rPr sz="1400" b="1" dirty="0">
                <a:latin typeface="Times New Roman"/>
                <a:cs typeface="Times New Roman"/>
              </a:rPr>
              <a:t>Памятка</a:t>
            </a:r>
            <a:r>
              <a:rPr sz="1400" b="1" spc="-2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для</a:t>
            </a:r>
            <a:r>
              <a:rPr sz="1400" b="1" spc="-2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граждан</a:t>
            </a:r>
            <a:r>
              <a:rPr sz="1400" b="1" spc="-2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о</a:t>
            </a:r>
            <a:r>
              <a:rPr sz="1400" b="1" spc="-2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действиях</a:t>
            </a:r>
            <a:r>
              <a:rPr sz="1400" b="1" spc="-2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в</a:t>
            </a:r>
            <a:r>
              <a:rPr sz="1400" b="1" spc="-2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случае</a:t>
            </a:r>
            <a:r>
              <a:rPr sz="1400" b="1" spc="-20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бессимптомного</a:t>
            </a:r>
            <a:r>
              <a:rPr sz="1400" b="1" spc="-2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или</a:t>
            </a:r>
            <a:r>
              <a:rPr sz="1400" b="1" spc="-15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легкого</a:t>
            </a:r>
            <a:endParaRPr sz="1400">
              <a:latin typeface="Times New Roman"/>
              <a:cs typeface="Times New Roman"/>
            </a:endParaRPr>
          </a:p>
          <a:p>
            <a:pPr marL="154305" marR="146685" algn="ctr">
              <a:lnSpc>
                <a:spcPct val="102899"/>
              </a:lnSpc>
              <a:spcBef>
                <a:spcPts val="20"/>
              </a:spcBef>
            </a:pPr>
            <a:r>
              <a:rPr sz="1400" b="1" dirty="0">
                <a:latin typeface="Times New Roman"/>
                <a:cs typeface="Times New Roman"/>
              </a:rPr>
              <a:t>течения</a:t>
            </a:r>
            <a:r>
              <a:rPr sz="1400" b="1" spc="-3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новой</a:t>
            </a:r>
            <a:r>
              <a:rPr sz="1400" b="1" spc="-2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коронавирусной</a:t>
            </a:r>
            <a:r>
              <a:rPr sz="1400" b="1" spc="-2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инфекции</a:t>
            </a:r>
            <a:r>
              <a:rPr sz="1400" b="1" spc="-3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и</a:t>
            </a:r>
            <a:r>
              <a:rPr sz="1400" b="1" spc="-3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острой</a:t>
            </a:r>
            <a:r>
              <a:rPr sz="1400" b="1" spc="-30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респираторной</a:t>
            </a:r>
            <a:r>
              <a:rPr sz="1400" b="1" spc="-25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вирусной инфекции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0"/>
              </a:spcBef>
            </a:pPr>
            <a:r>
              <a:rPr dirty="0"/>
              <a:t>1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29801" y="2143947"/>
            <a:ext cx="6657975" cy="33299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1600" marR="68580" indent="540385" algn="just">
              <a:lnSpc>
                <a:spcPct val="110000"/>
              </a:lnSpc>
              <a:spcBef>
                <a:spcPts val="100"/>
              </a:spcBef>
            </a:pPr>
            <a:r>
              <a:rPr sz="1400" b="1" dirty="0">
                <a:latin typeface="Times New Roman"/>
                <a:cs typeface="Times New Roman"/>
              </a:rPr>
              <a:t>I.</a:t>
            </a:r>
            <a:r>
              <a:rPr sz="1400" b="1" spc="-1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Если</a:t>
            </a:r>
            <a:r>
              <a:rPr sz="1400" b="1" spc="430" dirty="0">
                <a:latin typeface="Times New Roman"/>
                <a:cs typeface="Times New Roman"/>
              </a:rPr>
              <a:t>   </a:t>
            </a:r>
            <a:r>
              <a:rPr sz="1400" b="1" dirty="0">
                <a:latin typeface="Times New Roman"/>
                <a:cs typeface="Times New Roman"/>
              </a:rPr>
              <a:t>Вы</a:t>
            </a:r>
            <a:r>
              <a:rPr sz="1400" b="1" spc="430" dirty="0">
                <a:latin typeface="Times New Roman"/>
                <a:cs typeface="Times New Roman"/>
              </a:rPr>
              <a:t>   </a:t>
            </a:r>
            <a:r>
              <a:rPr sz="1400" b="1" dirty="0">
                <a:latin typeface="Times New Roman"/>
                <a:cs typeface="Times New Roman"/>
              </a:rPr>
              <a:t>вакцинированы/ревакцинированы</a:t>
            </a:r>
            <a:r>
              <a:rPr sz="1400" b="1" spc="430" dirty="0">
                <a:latin typeface="Times New Roman"/>
                <a:cs typeface="Times New Roman"/>
              </a:rPr>
              <a:t>   </a:t>
            </a:r>
            <a:r>
              <a:rPr sz="1400" b="1" dirty="0">
                <a:latin typeface="Times New Roman"/>
                <a:cs typeface="Times New Roman"/>
              </a:rPr>
              <a:t>против</a:t>
            </a:r>
            <a:r>
              <a:rPr sz="1400" b="1" spc="430" dirty="0">
                <a:latin typeface="Times New Roman"/>
                <a:cs typeface="Times New Roman"/>
              </a:rPr>
              <a:t>   </a:t>
            </a:r>
            <a:r>
              <a:rPr sz="1400" b="1" spc="-20" dirty="0">
                <a:latin typeface="Times New Roman"/>
                <a:cs typeface="Times New Roman"/>
              </a:rPr>
              <a:t>новой </a:t>
            </a:r>
            <a:r>
              <a:rPr sz="1400" b="1" dirty="0">
                <a:latin typeface="Times New Roman"/>
                <a:cs typeface="Times New Roman"/>
              </a:rPr>
              <a:t>коронавирусной</a:t>
            </a:r>
            <a:r>
              <a:rPr sz="1400" b="1" spc="24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инфекции</a:t>
            </a:r>
            <a:r>
              <a:rPr sz="1400" b="1" spc="250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COVID-</a:t>
            </a:r>
            <a:r>
              <a:rPr sz="1400" b="1" dirty="0">
                <a:latin typeface="Times New Roman"/>
                <a:cs typeface="Times New Roman"/>
              </a:rPr>
              <a:t>19</a:t>
            </a:r>
            <a:r>
              <a:rPr sz="1400" b="1" spc="24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менее</a:t>
            </a:r>
            <a:r>
              <a:rPr sz="1400" b="1" spc="24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6</a:t>
            </a:r>
            <a:r>
              <a:rPr sz="1400" b="1" spc="24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месяцев</a:t>
            </a:r>
            <a:r>
              <a:rPr sz="1400" b="1" spc="24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назад</a:t>
            </a:r>
            <a:r>
              <a:rPr sz="1400" b="1" spc="24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или</a:t>
            </a:r>
            <a:r>
              <a:rPr sz="1400" b="1" spc="245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переболели </a:t>
            </a:r>
            <a:r>
              <a:rPr sz="1400" b="1" dirty="0">
                <a:latin typeface="Times New Roman"/>
                <a:cs typeface="Times New Roman"/>
              </a:rPr>
              <a:t>новой</a:t>
            </a:r>
            <a:r>
              <a:rPr sz="1400" b="1" spc="-35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коронавирусной</a:t>
            </a:r>
            <a:r>
              <a:rPr sz="1400" b="1" spc="-2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инфекцией</a:t>
            </a:r>
            <a:r>
              <a:rPr sz="1400" b="1" spc="-15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COVID-</a:t>
            </a:r>
            <a:r>
              <a:rPr sz="1400" b="1" dirty="0">
                <a:latin typeface="Times New Roman"/>
                <a:cs typeface="Times New Roman"/>
              </a:rPr>
              <a:t>19</a:t>
            </a:r>
            <a:r>
              <a:rPr sz="1400" b="1" spc="-2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менее</a:t>
            </a:r>
            <a:r>
              <a:rPr sz="1400" b="1" spc="-1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6</a:t>
            </a:r>
            <a:r>
              <a:rPr sz="1400" b="1" spc="-2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месяцев</a:t>
            </a:r>
            <a:r>
              <a:rPr sz="1400" b="1" spc="-2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назад,</a:t>
            </a:r>
            <a:r>
              <a:rPr sz="1400" b="1" spc="-2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при</a:t>
            </a:r>
            <a:r>
              <a:rPr sz="1400" b="1" spc="-20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этом: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550">
              <a:latin typeface="Times New Roman"/>
              <a:cs typeface="Times New Roman"/>
            </a:endParaRPr>
          </a:p>
          <a:p>
            <a:pPr marL="101600" marR="67945" indent="540385" algn="just">
              <a:lnSpc>
                <a:spcPct val="111400"/>
              </a:lnSpc>
            </a:pPr>
            <a:r>
              <a:rPr sz="1400" b="1" dirty="0">
                <a:latin typeface="Times New Roman"/>
                <a:cs typeface="Times New Roman"/>
              </a:rPr>
              <a:t>у</a:t>
            </a:r>
            <a:r>
              <a:rPr sz="1400" b="1" spc="44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Вас</a:t>
            </a:r>
            <a:r>
              <a:rPr sz="1400" b="1" spc="44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положительный</a:t>
            </a:r>
            <a:r>
              <a:rPr sz="1400" b="1" spc="44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мазок</a:t>
            </a:r>
            <a:r>
              <a:rPr sz="1400" b="1" spc="44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на</a:t>
            </a:r>
            <a:r>
              <a:rPr sz="1400" b="1" spc="445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SARS-CoV-</a:t>
            </a:r>
            <a:r>
              <a:rPr sz="1400" b="1" dirty="0">
                <a:latin typeface="Times New Roman"/>
                <a:cs typeface="Times New Roman"/>
              </a:rPr>
              <a:t>2</a:t>
            </a:r>
            <a:r>
              <a:rPr sz="1400" b="1" spc="44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(новая</a:t>
            </a:r>
            <a:r>
              <a:rPr sz="1400" b="1" spc="440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коронавирусная </a:t>
            </a:r>
            <a:r>
              <a:rPr sz="1400" b="1" dirty="0">
                <a:latin typeface="Times New Roman"/>
                <a:cs typeface="Times New Roman"/>
              </a:rPr>
              <a:t>инфекция</a:t>
            </a:r>
            <a:r>
              <a:rPr sz="1400" b="1" spc="-35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COVID-</a:t>
            </a:r>
            <a:r>
              <a:rPr sz="1400" b="1" dirty="0">
                <a:latin typeface="Times New Roman"/>
                <a:cs typeface="Times New Roman"/>
              </a:rPr>
              <a:t>19)</a:t>
            </a:r>
            <a:r>
              <a:rPr sz="1400" b="1" spc="-3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и</a:t>
            </a:r>
            <a:r>
              <a:rPr sz="1400" b="1" spc="-3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при</a:t>
            </a:r>
            <a:r>
              <a:rPr sz="1400" b="1" spc="-3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этом</a:t>
            </a:r>
            <a:r>
              <a:rPr sz="1400" b="1" spc="-3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нет</a:t>
            </a:r>
            <a:r>
              <a:rPr sz="1400" b="1" spc="-2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никаких</a:t>
            </a:r>
            <a:r>
              <a:rPr sz="1400" b="1" spc="-3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симптомов</a:t>
            </a:r>
            <a:r>
              <a:rPr sz="1400" b="1" spc="-35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заболевания.</a:t>
            </a:r>
            <a:endParaRPr sz="1400">
              <a:latin typeface="Times New Roman"/>
              <a:cs typeface="Times New Roman"/>
            </a:endParaRPr>
          </a:p>
          <a:p>
            <a:pPr marL="101600" marR="67945" indent="540385" algn="just">
              <a:lnSpc>
                <a:spcPct val="110000"/>
              </a:lnSpc>
            </a:pPr>
            <a:r>
              <a:rPr sz="1400" dirty="0">
                <a:latin typeface="Courier New"/>
                <a:cs typeface="Courier New"/>
              </a:rPr>
              <a:t>o</a:t>
            </a:r>
            <a:r>
              <a:rPr sz="1400" spc="100" dirty="0">
                <a:latin typeface="Courier New"/>
                <a:cs typeface="Courier New"/>
              </a:rPr>
              <a:t>  </a:t>
            </a:r>
            <a:r>
              <a:rPr sz="1400" dirty="0">
                <a:latin typeface="Times New Roman"/>
                <a:cs typeface="Times New Roman"/>
              </a:rPr>
              <a:t>В</a:t>
            </a:r>
            <a:r>
              <a:rPr sz="1400" spc="10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данной</a:t>
            </a:r>
            <a:r>
              <a:rPr sz="1400" spc="1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ситуации</a:t>
            </a:r>
            <a:r>
              <a:rPr sz="1400" spc="10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не</a:t>
            </a:r>
            <a:r>
              <a:rPr sz="1400" spc="10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требуется</a:t>
            </a:r>
            <a:r>
              <a:rPr sz="1400" spc="10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лечение</a:t>
            </a:r>
            <a:r>
              <a:rPr sz="1400" spc="10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и</a:t>
            </a:r>
            <a:r>
              <a:rPr sz="1400" spc="10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может</a:t>
            </a:r>
            <a:r>
              <a:rPr sz="1400" spc="10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быть</a:t>
            </a:r>
            <a:r>
              <a:rPr sz="1400" spc="10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получен</a:t>
            </a:r>
            <a:r>
              <a:rPr sz="1400" spc="11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листок </a:t>
            </a:r>
            <a:r>
              <a:rPr sz="1400" dirty="0">
                <a:latin typeface="Times New Roman"/>
                <a:cs typeface="Times New Roman"/>
              </a:rPr>
              <a:t>нетрудоспособности</a:t>
            </a:r>
            <a:r>
              <a:rPr sz="1400" spc="30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и</a:t>
            </a:r>
            <a:r>
              <a:rPr sz="1400" spc="3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необходима</a:t>
            </a:r>
            <a:r>
              <a:rPr sz="1400" spc="30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самоизоляция.</a:t>
            </a:r>
            <a:r>
              <a:rPr sz="1400" spc="3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Рекомендуется</a:t>
            </a:r>
            <a:r>
              <a:rPr sz="1400" spc="30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контролировать </a:t>
            </a:r>
            <a:r>
              <a:rPr sz="1400" dirty="0">
                <a:latin typeface="Times New Roman"/>
                <a:cs typeface="Times New Roman"/>
              </a:rPr>
              <a:t>температуру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тела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не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реже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1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раза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сутки.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700">
              <a:latin typeface="Times New Roman"/>
              <a:cs typeface="Times New Roman"/>
            </a:endParaRPr>
          </a:p>
          <a:p>
            <a:pPr marL="101600" marR="68580" indent="539115" algn="just">
              <a:lnSpc>
                <a:spcPct val="110000"/>
              </a:lnSpc>
              <a:buFont typeface="Symbol"/>
              <a:buChar char=""/>
              <a:tabLst>
                <a:tab pos="1000760" algn="l"/>
              </a:tabLst>
            </a:pPr>
            <a:r>
              <a:rPr sz="1400" b="1" dirty="0">
                <a:latin typeface="Times New Roman"/>
                <a:cs typeface="Times New Roman"/>
              </a:rPr>
              <a:t>у</a:t>
            </a:r>
            <a:r>
              <a:rPr sz="1400" b="1" spc="1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Вас</a:t>
            </a:r>
            <a:r>
              <a:rPr sz="1400" b="1" spc="2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есть</a:t>
            </a:r>
            <a:r>
              <a:rPr sz="1400" b="1" spc="2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симптомы</a:t>
            </a:r>
            <a:r>
              <a:rPr sz="1400" b="1" spc="2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ОРВИ</a:t>
            </a:r>
            <a:r>
              <a:rPr sz="1400" b="1" spc="2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(кашель,</a:t>
            </a:r>
            <a:r>
              <a:rPr sz="1400" b="1" spc="2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насморк,</a:t>
            </a:r>
            <a:r>
              <a:rPr sz="1400" b="1" spc="2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першение</a:t>
            </a:r>
            <a:r>
              <a:rPr sz="1400" b="1" spc="1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или</a:t>
            </a:r>
            <a:r>
              <a:rPr sz="1400" b="1" spc="2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боль</a:t>
            </a:r>
            <a:r>
              <a:rPr sz="1400" b="1" spc="20" dirty="0">
                <a:latin typeface="Times New Roman"/>
                <a:cs typeface="Times New Roman"/>
              </a:rPr>
              <a:t> </a:t>
            </a:r>
            <a:r>
              <a:rPr sz="1400" b="1" spc="-50" dirty="0">
                <a:latin typeface="Times New Roman"/>
                <a:cs typeface="Times New Roman"/>
              </a:rPr>
              <a:t>в </a:t>
            </a:r>
            <a:r>
              <a:rPr sz="1400" b="1" dirty="0">
                <a:latin typeface="Times New Roman"/>
                <a:cs typeface="Times New Roman"/>
              </a:rPr>
              <a:t>горле,</a:t>
            </a:r>
            <a:r>
              <a:rPr sz="1400" b="1" spc="245" dirty="0">
                <a:latin typeface="Times New Roman"/>
                <a:cs typeface="Times New Roman"/>
              </a:rPr>
              <a:t>  </a:t>
            </a:r>
            <a:r>
              <a:rPr sz="1400" b="1" dirty="0">
                <a:latin typeface="Times New Roman"/>
                <a:cs typeface="Times New Roman"/>
              </a:rPr>
              <a:t>однократное</a:t>
            </a:r>
            <a:r>
              <a:rPr sz="1400" b="1" spc="245" dirty="0">
                <a:latin typeface="Times New Roman"/>
                <a:cs typeface="Times New Roman"/>
              </a:rPr>
              <a:t>  </a:t>
            </a:r>
            <a:r>
              <a:rPr sz="1400" b="1" dirty="0">
                <a:latin typeface="Times New Roman"/>
                <a:cs typeface="Times New Roman"/>
              </a:rPr>
              <a:t>повышение</a:t>
            </a:r>
            <a:r>
              <a:rPr sz="1400" b="1" spc="250" dirty="0">
                <a:latin typeface="Times New Roman"/>
                <a:cs typeface="Times New Roman"/>
              </a:rPr>
              <a:t>  </a:t>
            </a:r>
            <a:r>
              <a:rPr sz="1400" b="1" dirty="0">
                <a:latin typeface="Times New Roman"/>
                <a:cs typeface="Times New Roman"/>
              </a:rPr>
              <a:t>температуры</a:t>
            </a:r>
            <a:r>
              <a:rPr sz="1400" b="1" spc="245" dirty="0">
                <a:latin typeface="Times New Roman"/>
                <a:cs typeface="Times New Roman"/>
              </a:rPr>
              <a:t>  </a:t>
            </a:r>
            <a:r>
              <a:rPr sz="1400" b="1" dirty="0">
                <a:latin typeface="Times New Roman"/>
                <a:cs typeface="Times New Roman"/>
              </a:rPr>
              <a:t>не</a:t>
            </a:r>
            <a:r>
              <a:rPr sz="1400" b="1" spc="250" dirty="0">
                <a:latin typeface="Times New Roman"/>
                <a:cs typeface="Times New Roman"/>
              </a:rPr>
              <a:t>  </a:t>
            </a:r>
            <a:r>
              <a:rPr sz="1400" b="1" dirty="0">
                <a:latin typeface="Times New Roman"/>
                <a:cs typeface="Times New Roman"/>
              </a:rPr>
              <a:t>выше</a:t>
            </a:r>
            <a:r>
              <a:rPr sz="1400" b="1" spc="245" dirty="0">
                <a:latin typeface="Times New Roman"/>
                <a:cs typeface="Times New Roman"/>
              </a:rPr>
              <a:t>  </a:t>
            </a:r>
            <a:r>
              <a:rPr sz="1400" b="1" dirty="0">
                <a:latin typeface="Times New Roman"/>
                <a:cs typeface="Times New Roman"/>
              </a:rPr>
              <a:t>37,5</a:t>
            </a:r>
            <a:r>
              <a:rPr sz="1350" b="1" baseline="30864" dirty="0">
                <a:latin typeface="Times New Roman"/>
                <a:cs typeface="Times New Roman"/>
              </a:rPr>
              <a:t>0</a:t>
            </a:r>
            <a:r>
              <a:rPr sz="1400" b="1" dirty="0">
                <a:latin typeface="Times New Roman"/>
                <a:cs typeface="Times New Roman"/>
              </a:rPr>
              <a:t>С),</a:t>
            </a:r>
            <a:r>
              <a:rPr sz="1400" b="1" spc="250" dirty="0">
                <a:latin typeface="Times New Roman"/>
                <a:cs typeface="Times New Roman"/>
              </a:rPr>
              <a:t>  </a:t>
            </a:r>
            <a:r>
              <a:rPr sz="1400" b="1" dirty="0">
                <a:latin typeface="Times New Roman"/>
                <a:cs typeface="Times New Roman"/>
              </a:rPr>
              <a:t>но</a:t>
            </a:r>
            <a:r>
              <a:rPr sz="1400" b="1" spc="245" dirty="0">
                <a:latin typeface="Times New Roman"/>
                <a:cs typeface="Times New Roman"/>
              </a:rPr>
              <a:t>  </a:t>
            </a:r>
            <a:r>
              <a:rPr sz="1400" b="1" spc="-25" dirty="0">
                <a:latin typeface="Times New Roman"/>
                <a:cs typeface="Times New Roman"/>
              </a:rPr>
              <a:t>нет </a:t>
            </a:r>
            <a:r>
              <a:rPr sz="1400" b="1" dirty="0">
                <a:latin typeface="Times New Roman"/>
                <a:cs typeface="Times New Roman"/>
              </a:rPr>
              <a:t>результата</a:t>
            </a:r>
            <a:r>
              <a:rPr sz="1400" b="1" spc="480" dirty="0">
                <a:latin typeface="Times New Roman"/>
                <a:cs typeface="Times New Roman"/>
              </a:rPr>
              <a:t>  </a:t>
            </a:r>
            <a:r>
              <a:rPr sz="1400" b="1" spc="-10" dirty="0">
                <a:latin typeface="Times New Roman"/>
                <a:cs typeface="Times New Roman"/>
              </a:rPr>
              <a:t>ПЦР-</a:t>
            </a:r>
            <a:r>
              <a:rPr sz="1400" b="1" dirty="0">
                <a:latin typeface="Times New Roman"/>
                <a:cs typeface="Times New Roman"/>
              </a:rPr>
              <a:t>диагностики</a:t>
            </a:r>
            <a:r>
              <a:rPr sz="1400" b="1" spc="480" dirty="0">
                <a:latin typeface="Times New Roman"/>
                <a:cs typeface="Times New Roman"/>
              </a:rPr>
              <a:t>  </a:t>
            </a:r>
            <a:r>
              <a:rPr sz="1400" b="1" dirty="0">
                <a:latin typeface="Times New Roman"/>
                <a:cs typeface="Times New Roman"/>
              </a:rPr>
              <a:t>на</a:t>
            </a:r>
            <a:r>
              <a:rPr sz="1400" b="1" spc="480" dirty="0">
                <a:latin typeface="Times New Roman"/>
                <a:cs typeface="Times New Roman"/>
              </a:rPr>
              <a:t>  </a:t>
            </a:r>
            <a:r>
              <a:rPr sz="1400" b="1" spc="-10" dirty="0">
                <a:latin typeface="Times New Roman"/>
                <a:cs typeface="Times New Roman"/>
              </a:rPr>
              <a:t>SARS-CoV-</a:t>
            </a:r>
            <a:r>
              <a:rPr sz="1400" b="1" dirty="0">
                <a:latin typeface="Times New Roman"/>
                <a:cs typeface="Times New Roman"/>
              </a:rPr>
              <a:t>2</a:t>
            </a:r>
            <a:r>
              <a:rPr sz="1400" b="1" spc="480" dirty="0">
                <a:latin typeface="Times New Roman"/>
                <a:cs typeface="Times New Roman"/>
              </a:rPr>
              <a:t>  </a:t>
            </a:r>
            <a:r>
              <a:rPr sz="1400" b="1" dirty="0">
                <a:latin typeface="Times New Roman"/>
                <a:cs typeface="Times New Roman"/>
              </a:rPr>
              <a:t>(новая</a:t>
            </a:r>
            <a:r>
              <a:rPr sz="1400" b="1" spc="480" dirty="0">
                <a:latin typeface="Times New Roman"/>
                <a:cs typeface="Times New Roman"/>
              </a:rPr>
              <a:t>  </a:t>
            </a:r>
            <a:r>
              <a:rPr sz="1400" b="1" spc="-10" dirty="0">
                <a:latin typeface="Times New Roman"/>
                <a:cs typeface="Times New Roman"/>
              </a:rPr>
              <a:t>коронавирусная </a:t>
            </a:r>
            <a:r>
              <a:rPr sz="1400" b="1" dirty="0">
                <a:latin typeface="Times New Roman"/>
                <a:cs typeface="Times New Roman"/>
              </a:rPr>
              <a:t>инфекция</a:t>
            </a:r>
            <a:r>
              <a:rPr sz="1400" b="1" spc="-35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COVID-</a:t>
            </a:r>
            <a:r>
              <a:rPr sz="1400" b="1" spc="-20" dirty="0">
                <a:latin typeface="Times New Roman"/>
                <a:cs typeface="Times New Roman"/>
              </a:rPr>
              <a:t>19);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70896" y="5466268"/>
            <a:ext cx="3580765" cy="723900"/>
          </a:xfrm>
          <a:prstGeom prst="rect">
            <a:avLst/>
          </a:prstGeom>
        </p:spPr>
        <p:txBody>
          <a:bodyPr vert="horz" wrap="square" lIns="0" tIns="31115" rIns="0" bIns="0" rtlCol="0">
            <a:spAutoFit/>
          </a:bodyPr>
          <a:lstStyle/>
          <a:p>
            <a:pPr marL="359410" indent="-360045">
              <a:lnSpc>
                <a:spcPct val="100000"/>
              </a:lnSpc>
              <a:spcBef>
                <a:spcPts val="245"/>
              </a:spcBef>
              <a:buFont typeface="Symbol"/>
              <a:buChar char=""/>
              <a:tabLst>
                <a:tab pos="359410" algn="l"/>
                <a:tab pos="360045" algn="l"/>
              </a:tabLst>
            </a:pPr>
            <a:r>
              <a:rPr sz="1400" b="1" dirty="0">
                <a:latin typeface="Times New Roman"/>
                <a:cs typeface="Times New Roman"/>
              </a:rPr>
              <a:t>Вы</a:t>
            </a:r>
            <a:r>
              <a:rPr sz="1400" b="1" spc="-2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НЕ</a:t>
            </a:r>
            <a:r>
              <a:rPr sz="1400" b="1" spc="-2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относитесь</a:t>
            </a:r>
            <a:r>
              <a:rPr sz="1400" b="1" spc="-2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к</a:t>
            </a:r>
            <a:r>
              <a:rPr sz="1400" b="1" spc="-2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группе</a:t>
            </a:r>
            <a:r>
              <a:rPr sz="1400" b="1" spc="-25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риска:</a:t>
            </a:r>
            <a:endParaRPr sz="1400">
              <a:latin typeface="Times New Roman"/>
              <a:cs typeface="Times New Roman"/>
            </a:endParaRPr>
          </a:p>
          <a:p>
            <a:pPr marL="359410" indent="-359410">
              <a:lnSpc>
                <a:spcPct val="100000"/>
              </a:lnSpc>
              <a:spcBef>
                <a:spcPts val="145"/>
              </a:spcBef>
              <a:buFont typeface="Courier New"/>
              <a:buChar char="o"/>
              <a:tabLst>
                <a:tab pos="359410" algn="l"/>
                <a:tab pos="360045" algn="l"/>
              </a:tabLst>
            </a:pPr>
            <a:r>
              <a:rPr sz="1400" b="1" dirty="0">
                <a:latin typeface="Times New Roman"/>
                <a:cs typeface="Times New Roman"/>
              </a:rPr>
              <a:t>Вам</a:t>
            </a:r>
            <a:r>
              <a:rPr sz="1400" b="1" spc="-2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меньше</a:t>
            </a:r>
            <a:r>
              <a:rPr sz="1400" b="1" spc="-2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60</a:t>
            </a:r>
            <a:r>
              <a:rPr sz="1400" b="1" spc="-20" dirty="0">
                <a:latin typeface="Times New Roman"/>
                <a:cs typeface="Times New Roman"/>
              </a:rPr>
              <a:t> лет;</a:t>
            </a:r>
            <a:endParaRPr sz="1400">
              <a:latin typeface="Times New Roman"/>
              <a:cs typeface="Times New Roman"/>
            </a:endParaRPr>
          </a:p>
          <a:p>
            <a:pPr marL="403860" indent="-403860">
              <a:lnSpc>
                <a:spcPct val="100000"/>
              </a:lnSpc>
              <a:spcBef>
                <a:spcPts val="165"/>
              </a:spcBef>
              <a:buFont typeface="Courier New"/>
              <a:buChar char="o"/>
              <a:tabLst>
                <a:tab pos="403860" algn="l"/>
                <a:tab pos="404495" algn="l"/>
                <a:tab pos="665480" algn="l"/>
                <a:tab pos="1124585" algn="l"/>
                <a:tab pos="2303145" algn="l"/>
              </a:tabLst>
            </a:pPr>
            <a:r>
              <a:rPr sz="1400" b="1" spc="-50" dirty="0">
                <a:latin typeface="Times New Roman"/>
                <a:cs typeface="Times New Roman"/>
              </a:rPr>
              <a:t>у</a:t>
            </a:r>
            <a:r>
              <a:rPr sz="1400" b="1" dirty="0">
                <a:latin typeface="Times New Roman"/>
                <a:cs typeface="Times New Roman"/>
              </a:rPr>
              <a:t>	</a:t>
            </a:r>
            <a:r>
              <a:rPr sz="1400" b="1" spc="-25" dirty="0">
                <a:latin typeface="Times New Roman"/>
                <a:cs typeface="Times New Roman"/>
              </a:rPr>
              <a:t>Вас</a:t>
            </a:r>
            <a:r>
              <a:rPr sz="1400" b="1" dirty="0">
                <a:latin typeface="Times New Roman"/>
                <a:cs typeface="Times New Roman"/>
              </a:rPr>
              <a:t>	</a:t>
            </a:r>
            <a:r>
              <a:rPr sz="1400" b="1" spc="-10" dirty="0">
                <a:latin typeface="Times New Roman"/>
                <a:cs typeface="Times New Roman"/>
              </a:rPr>
              <a:t>отсутствуют</a:t>
            </a:r>
            <a:r>
              <a:rPr sz="1400" b="1" dirty="0">
                <a:latin typeface="Times New Roman"/>
                <a:cs typeface="Times New Roman"/>
              </a:rPr>
              <a:t>	</a:t>
            </a:r>
            <a:r>
              <a:rPr sz="1400" b="1" spc="-10" dirty="0">
                <a:latin typeface="Times New Roman"/>
                <a:cs typeface="Times New Roman"/>
              </a:rPr>
              <a:t>сопутствующие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999744" y="5952119"/>
            <a:ext cx="222440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1208405" algn="l"/>
              </a:tabLst>
            </a:pPr>
            <a:r>
              <a:rPr sz="1400" b="1" spc="-10" dirty="0">
                <a:latin typeface="Times New Roman"/>
                <a:cs typeface="Times New Roman"/>
              </a:rPr>
              <a:t>хронические</a:t>
            </a:r>
            <a:r>
              <a:rPr sz="1400" b="1" dirty="0">
                <a:latin typeface="Times New Roman"/>
                <a:cs typeface="Times New Roman"/>
              </a:rPr>
              <a:t>	</a:t>
            </a:r>
            <a:r>
              <a:rPr sz="1400" b="1" spc="-10" dirty="0">
                <a:latin typeface="Times New Roman"/>
                <a:cs typeface="Times New Roman"/>
              </a:rPr>
              <a:t>заболевания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18701" y="6167308"/>
            <a:ext cx="6506845" cy="36042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10000"/>
              </a:lnSpc>
              <a:spcBef>
                <a:spcPts val="100"/>
              </a:spcBef>
            </a:pPr>
            <a:r>
              <a:rPr sz="1400" b="1" dirty="0">
                <a:latin typeface="Times New Roman"/>
                <a:cs typeface="Times New Roman"/>
              </a:rPr>
              <a:t>(сахарный</a:t>
            </a:r>
            <a:r>
              <a:rPr sz="1400" b="1" spc="300" dirty="0">
                <a:latin typeface="Times New Roman"/>
                <a:cs typeface="Times New Roman"/>
              </a:rPr>
              <a:t>   </a:t>
            </a:r>
            <a:r>
              <a:rPr sz="1400" b="1" dirty="0">
                <a:latin typeface="Times New Roman"/>
                <a:cs typeface="Times New Roman"/>
              </a:rPr>
              <a:t>диабет,</a:t>
            </a:r>
            <a:r>
              <a:rPr sz="1400" b="1" spc="300" dirty="0">
                <a:latin typeface="Times New Roman"/>
                <a:cs typeface="Times New Roman"/>
              </a:rPr>
              <a:t>   </a:t>
            </a:r>
            <a:r>
              <a:rPr sz="1400" b="1" spc="-10" dirty="0">
                <a:latin typeface="Times New Roman"/>
                <a:cs typeface="Times New Roman"/>
              </a:rPr>
              <a:t>сердечно-</a:t>
            </a:r>
            <a:r>
              <a:rPr sz="1400" b="1" dirty="0">
                <a:latin typeface="Times New Roman"/>
                <a:cs typeface="Times New Roman"/>
              </a:rPr>
              <a:t>сосудистые</a:t>
            </a:r>
            <a:r>
              <a:rPr sz="1400" b="1" spc="305" dirty="0">
                <a:latin typeface="Times New Roman"/>
                <a:cs typeface="Times New Roman"/>
              </a:rPr>
              <a:t>   </a:t>
            </a:r>
            <a:r>
              <a:rPr sz="1400" b="1" dirty="0">
                <a:latin typeface="Times New Roman"/>
                <a:cs typeface="Times New Roman"/>
              </a:rPr>
              <a:t>заболевания,</a:t>
            </a:r>
            <a:r>
              <a:rPr sz="1400" b="1" spc="300" dirty="0">
                <a:latin typeface="Times New Roman"/>
                <a:cs typeface="Times New Roman"/>
              </a:rPr>
              <a:t>   </a:t>
            </a:r>
            <a:r>
              <a:rPr sz="1400" b="1" spc="-10" dirty="0">
                <a:latin typeface="Times New Roman"/>
                <a:cs typeface="Times New Roman"/>
              </a:rPr>
              <a:t>онкологические </a:t>
            </a:r>
            <a:r>
              <a:rPr sz="1400" b="1" dirty="0">
                <a:latin typeface="Times New Roman"/>
                <a:cs typeface="Times New Roman"/>
              </a:rPr>
              <a:t>заболевания,</a:t>
            </a:r>
            <a:r>
              <a:rPr sz="1400" b="1" spc="37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хронические</a:t>
            </a:r>
            <a:r>
              <a:rPr sz="1400" b="1" spc="37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заболевания</a:t>
            </a:r>
            <a:r>
              <a:rPr sz="1400" b="1" spc="37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почек</a:t>
            </a:r>
            <a:r>
              <a:rPr sz="1400" b="1" spc="37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и</a:t>
            </a:r>
            <a:r>
              <a:rPr sz="1400" b="1" spc="37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печени,</a:t>
            </a:r>
            <a:r>
              <a:rPr sz="1400" b="1" spc="375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иммунодефицитные состояния);</a:t>
            </a:r>
            <a:endParaRPr sz="1400">
              <a:latin typeface="Times New Roman"/>
              <a:cs typeface="Times New Roman"/>
            </a:endParaRPr>
          </a:p>
          <a:p>
            <a:pPr marL="553085" algn="just">
              <a:lnSpc>
                <a:spcPct val="100000"/>
              </a:lnSpc>
              <a:spcBef>
                <a:spcPts val="170"/>
              </a:spcBef>
            </a:pPr>
            <a:r>
              <a:rPr sz="1400" dirty="0">
                <a:latin typeface="Courier New"/>
                <a:cs typeface="Courier New"/>
              </a:rPr>
              <a:t>o</a:t>
            </a:r>
            <a:r>
              <a:rPr sz="1400" spc="110" dirty="0">
                <a:latin typeface="Courier New"/>
                <a:cs typeface="Courier New"/>
              </a:rPr>
              <a:t>  </a:t>
            </a:r>
            <a:r>
              <a:rPr sz="1400" b="1" dirty="0">
                <a:latin typeface="Times New Roman"/>
                <a:cs typeface="Times New Roman"/>
              </a:rPr>
              <a:t>у</a:t>
            </a:r>
            <a:r>
              <a:rPr sz="1400" b="1" spc="-1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Вас</a:t>
            </a:r>
            <a:r>
              <a:rPr sz="1400" b="1" spc="-1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нет</a:t>
            </a:r>
            <a:r>
              <a:rPr sz="1400" b="1" spc="-1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избыточного</a:t>
            </a:r>
            <a:r>
              <a:rPr sz="1400" b="1" spc="-15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веса.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750">
              <a:latin typeface="Times New Roman"/>
              <a:cs typeface="Times New Roman"/>
            </a:endParaRPr>
          </a:p>
          <a:p>
            <a:pPr marL="553085" algn="just">
              <a:lnSpc>
                <a:spcPct val="100000"/>
              </a:lnSpc>
            </a:pPr>
            <a:r>
              <a:rPr sz="1400" b="1" dirty="0">
                <a:latin typeface="Times New Roman"/>
                <a:cs typeface="Times New Roman"/>
              </a:rPr>
              <a:t>Ваши</a:t>
            </a:r>
            <a:r>
              <a:rPr sz="1400" b="1" spc="-25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действия:</a:t>
            </a:r>
            <a:endParaRPr sz="1400">
              <a:latin typeface="Times New Roman"/>
              <a:cs typeface="Times New Roman"/>
            </a:endParaRPr>
          </a:p>
          <a:p>
            <a:pPr marL="732790" indent="-180975" algn="just">
              <a:lnSpc>
                <a:spcPct val="100000"/>
              </a:lnSpc>
              <a:spcBef>
                <a:spcPts val="290"/>
              </a:spcBef>
              <a:buFont typeface="Symbol"/>
              <a:buChar char=""/>
              <a:tabLst>
                <a:tab pos="732790" algn="l"/>
              </a:tabLst>
            </a:pPr>
            <a:r>
              <a:rPr sz="1400" dirty="0">
                <a:latin typeface="Times New Roman"/>
                <a:cs typeface="Times New Roman"/>
              </a:rPr>
              <a:t>Оставайтесь</a:t>
            </a:r>
            <a:r>
              <a:rPr sz="1400" spc="-70" dirty="0">
                <a:latin typeface="Times New Roman"/>
                <a:cs typeface="Times New Roman"/>
              </a:rPr>
              <a:t> </a:t>
            </a:r>
            <a:r>
              <a:rPr sz="1400" spc="-20" dirty="0">
                <a:latin typeface="Times New Roman"/>
                <a:cs typeface="Times New Roman"/>
              </a:rPr>
              <a:t>дома;</a:t>
            </a:r>
            <a:endParaRPr sz="1400">
              <a:latin typeface="Times New Roman"/>
              <a:cs typeface="Times New Roman"/>
            </a:endParaRPr>
          </a:p>
          <a:p>
            <a:pPr marL="12700" marR="5715" indent="539115" algn="just">
              <a:lnSpc>
                <a:spcPct val="109300"/>
              </a:lnSpc>
              <a:spcBef>
                <a:spcPts val="130"/>
              </a:spcBef>
              <a:buFont typeface="Symbol"/>
              <a:buChar char=""/>
              <a:tabLst>
                <a:tab pos="732790" algn="l"/>
              </a:tabLst>
            </a:pPr>
            <a:r>
              <a:rPr sz="1400" dirty="0">
                <a:latin typeface="Times New Roman"/>
                <a:cs typeface="Times New Roman"/>
              </a:rPr>
              <a:t>При</a:t>
            </a:r>
            <a:r>
              <a:rPr sz="1400" spc="38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необходимости</a:t>
            </a:r>
            <a:r>
              <a:rPr sz="1400" spc="38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открытия</a:t>
            </a:r>
            <a:r>
              <a:rPr sz="1400" spc="38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листка</a:t>
            </a:r>
            <a:r>
              <a:rPr sz="1400" spc="38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нетрудоспособности</a:t>
            </a:r>
            <a:r>
              <a:rPr sz="1400" spc="39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или</a:t>
            </a:r>
            <a:r>
              <a:rPr sz="1400" spc="38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справки </a:t>
            </a:r>
            <a:r>
              <a:rPr sz="1400" dirty="0">
                <a:latin typeface="Times New Roman"/>
                <a:cs typeface="Times New Roman"/>
              </a:rPr>
              <a:t>учащегося</a:t>
            </a:r>
            <a:r>
              <a:rPr sz="1400" spc="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позвоните</a:t>
            </a:r>
            <a:r>
              <a:rPr sz="1400" spc="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</a:t>
            </a:r>
            <a:r>
              <a:rPr sz="1400" spc="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единую</a:t>
            </a:r>
            <a:r>
              <a:rPr sz="1400" spc="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службу</a:t>
            </a:r>
            <a:r>
              <a:rPr sz="1400" spc="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«122»</a:t>
            </a:r>
            <a:r>
              <a:rPr sz="1400" spc="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или</a:t>
            </a:r>
            <a:r>
              <a:rPr sz="1400" spc="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</a:t>
            </a:r>
            <a:r>
              <a:rPr sz="1400" spc="6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call-</a:t>
            </a:r>
            <a:r>
              <a:rPr sz="1400" dirty="0">
                <a:latin typeface="Times New Roman"/>
                <a:cs typeface="Times New Roman"/>
              </a:rPr>
              <a:t>центр</a:t>
            </a:r>
            <a:r>
              <a:rPr sz="1400" spc="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Вашей</a:t>
            </a:r>
            <a:r>
              <a:rPr sz="1400" spc="6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поликлиники. </a:t>
            </a:r>
            <a:r>
              <a:rPr sz="1400" dirty="0">
                <a:latin typeface="Times New Roman"/>
                <a:cs typeface="Times New Roman"/>
              </a:rPr>
              <a:t>Листок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нетрудоспособности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и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справка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будут</a:t>
            </a:r>
            <a:r>
              <a:rPr sz="1400" spc="-10" dirty="0">
                <a:latin typeface="Times New Roman"/>
                <a:cs typeface="Times New Roman"/>
              </a:rPr>
              <a:t> оформлены.</a:t>
            </a:r>
            <a:endParaRPr sz="1400">
              <a:latin typeface="Times New Roman"/>
              <a:cs typeface="Times New Roman"/>
            </a:endParaRPr>
          </a:p>
          <a:p>
            <a:pPr marL="12700" marR="5080" indent="539115" algn="just">
              <a:lnSpc>
                <a:spcPct val="110000"/>
              </a:lnSpc>
              <a:spcBef>
                <a:spcPts val="120"/>
              </a:spcBef>
              <a:buFont typeface="Symbol"/>
              <a:buChar char=""/>
              <a:tabLst>
                <a:tab pos="732790" algn="l"/>
              </a:tabLst>
            </a:pPr>
            <a:r>
              <a:rPr sz="1400" dirty="0">
                <a:latin typeface="Times New Roman"/>
                <a:cs typeface="Times New Roman"/>
              </a:rPr>
              <a:t>Если</a:t>
            </a:r>
            <a:r>
              <a:rPr sz="1400" spc="275" dirty="0">
                <a:latin typeface="Times New Roman"/>
                <a:cs typeface="Times New Roman"/>
              </a:rPr>
              <a:t>  </a:t>
            </a:r>
            <a:r>
              <a:rPr sz="1400" dirty="0">
                <a:latin typeface="Times New Roman"/>
                <a:cs typeface="Times New Roman"/>
              </a:rPr>
              <a:t>Вы</a:t>
            </a:r>
            <a:r>
              <a:rPr sz="1400" spc="275" dirty="0">
                <a:latin typeface="Times New Roman"/>
                <a:cs typeface="Times New Roman"/>
              </a:rPr>
              <a:t>  </a:t>
            </a:r>
            <a:r>
              <a:rPr sz="1400" dirty="0">
                <a:latin typeface="Times New Roman"/>
                <a:cs typeface="Times New Roman"/>
              </a:rPr>
              <a:t>проживаете</a:t>
            </a:r>
            <a:r>
              <a:rPr sz="1400" spc="275" dirty="0">
                <a:latin typeface="Times New Roman"/>
                <a:cs typeface="Times New Roman"/>
              </a:rPr>
              <a:t>  </a:t>
            </a:r>
            <a:r>
              <a:rPr sz="1400" dirty="0">
                <a:latin typeface="Times New Roman"/>
                <a:cs typeface="Times New Roman"/>
              </a:rPr>
              <a:t>не</a:t>
            </a:r>
            <a:r>
              <a:rPr sz="1400" spc="280" dirty="0">
                <a:latin typeface="Times New Roman"/>
                <a:cs typeface="Times New Roman"/>
              </a:rPr>
              <a:t>  </a:t>
            </a:r>
            <a:r>
              <a:rPr sz="1400" dirty="0">
                <a:latin typeface="Times New Roman"/>
                <a:cs typeface="Times New Roman"/>
              </a:rPr>
              <a:t>один</a:t>
            </a:r>
            <a:r>
              <a:rPr sz="1400" spc="275" dirty="0">
                <a:latin typeface="Times New Roman"/>
                <a:cs typeface="Times New Roman"/>
              </a:rPr>
              <a:t>  </a:t>
            </a:r>
            <a:r>
              <a:rPr sz="1400" dirty="0">
                <a:latin typeface="Times New Roman"/>
                <a:cs typeface="Times New Roman"/>
              </a:rPr>
              <a:t>в</a:t>
            </a:r>
            <a:r>
              <a:rPr sz="1400" spc="275" dirty="0">
                <a:latin typeface="Times New Roman"/>
                <a:cs typeface="Times New Roman"/>
              </a:rPr>
              <a:t>  </a:t>
            </a:r>
            <a:r>
              <a:rPr sz="1400" dirty="0">
                <a:latin typeface="Times New Roman"/>
                <a:cs typeface="Times New Roman"/>
              </a:rPr>
              <a:t>квартире/доме,</a:t>
            </a:r>
            <a:r>
              <a:rPr sz="1400" spc="275" dirty="0">
                <a:latin typeface="Times New Roman"/>
                <a:cs typeface="Times New Roman"/>
              </a:rPr>
              <a:t>  </a:t>
            </a:r>
            <a:r>
              <a:rPr sz="1400" dirty="0">
                <a:latin typeface="Times New Roman"/>
                <a:cs typeface="Times New Roman"/>
              </a:rPr>
              <a:t>по</a:t>
            </a:r>
            <a:r>
              <a:rPr sz="1400" spc="280" dirty="0">
                <a:latin typeface="Times New Roman"/>
                <a:cs typeface="Times New Roman"/>
              </a:rPr>
              <a:t>  </a:t>
            </a:r>
            <a:r>
              <a:rPr sz="1400" spc="-10" dirty="0">
                <a:latin typeface="Times New Roman"/>
                <a:cs typeface="Times New Roman"/>
              </a:rPr>
              <a:t>возможности </a:t>
            </a:r>
            <a:r>
              <a:rPr sz="1400" dirty="0">
                <a:latin typeface="Times New Roman"/>
                <a:cs typeface="Times New Roman"/>
              </a:rPr>
              <a:t>изолируйтесь</a:t>
            </a:r>
            <a:r>
              <a:rPr sz="1400" spc="3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</a:t>
            </a:r>
            <a:r>
              <a:rPr sz="1400" spc="3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отдельной</a:t>
            </a:r>
            <a:r>
              <a:rPr sz="1400" spc="3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комнате,</a:t>
            </a:r>
            <a:r>
              <a:rPr sz="1400" spc="3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избегайте</a:t>
            </a:r>
            <a:r>
              <a:rPr sz="1400" spc="3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тесных</a:t>
            </a:r>
            <a:r>
              <a:rPr sz="1400" spc="3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контактов</a:t>
            </a:r>
            <a:r>
              <a:rPr sz="1400" spc="3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</a:t>
            </a:r>
            <a:r>
              <a:rPr sz="1400" spc="33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домочадцами, </a:t>
            </a:r>
            <a:r>
              <a:rPr sz="1400" dirty="0">
                <a:latin typeface="Times New Roman"/>
                <a:cs typeface="Times New Roman"/>
              </a:rPr>
              <a:t>носите</a:t>
            </a:r>
            <a:r>
              <a:rPr sz="1400" spc="1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маску</a:t>
            </a:r>
            <a:r>
              <a:rPr sz="1400" spc="1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при</a:t>
            </a:r>
            <a:r>
              <a:rPr sz="1400" spc="114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выходе</a:t>
            </a:r>
            <a:r>
              <a:rPr sz="1400" spc="1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из</a:t>
            </a:r>
            <a:r>
              <a:rPr sz="1400" spc="1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комнаты.</a:t>
            </a:r>
            <a:r>
              <a:rPr sz="1400" spc="1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Маски</a:t>
            </a:r>
            <a:r>
              <a:rPr sz="1400" spc="114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или</a:t>
            </a:r>
            <a:r>
              <a:rPr sz="1400" spc="1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респираторы</a:t>
            </a:r>
            <a:r>
              <a:rPr sz="1400" spc="114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должны</a:t>
            </a:r>
            <a:r>
              <a:rPr sz="1400" spc="1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носить</a:t>
            </a:r>
            <a:r>
              <a:rPr sz="1400" spc="114" dirty="0">
                <a:latin typeface="Times New Roman"/>
                <a:cs typeface="Times New Roman"/>
              </a:rPr>
              <a:t> </a:t>
            </a:r>
            <a:r>
              <a:rPr sz="1400" spc="-25" dirty="0">
                <a:latin typeface="Times New Roman"/>
                <a:cs typeface="Times New Roman"/>
              </a:rPr>
              <a:t>все </a:t>
            </a:r>
            <a:r>
              <a:rPr sz="1400" spc="-10" dirty="0">
                <a:latin typeface="Times New Roman"/>
                <a:cs typeface="Times New Roman"/>
              </a:rPr>
              <a:t>домочадцы.</a:t>
            </a:r>
            <a:endParaRPr sz="1400">
              <a:latin typeface="Times New Roman"/>
              <a:cs typeface="Times New Roman"/>
            </a:endParaRPr>
          </a:p>
          <a:p>
            <a:pPr marL="732790" indent="-180975" algn="just">
              <a:lnSpc>
                <a:spcPct val="100000"/>
              </a:lnSpc>
              <a:spcBef>
                <a:spcPts val="290"/>
              </a:spcBef>
              <a:buFont typeface="Symbol"/>
              <a:buChar char=""/>
              <a:tabLst>
                <a:tab pos="732790" algn="l"/>
              </a:tabLst>
            </a:pPr>
            <a:r>
              <a:rPr sz="1400" dirty="0">
                <a:latin typeface="Times New Roman"/>
                <a:cs typeface="Times New Roman"/>
              </a:rPr>
              <a:t>Проветривайте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помещения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(регулярно,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1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раз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3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часа).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29801" y="1040571"/>
            <a:ext cx="6683375" cy="71247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1600" marR="92075" indent="539115" algn="just">
              <a:lnSpc>
                <a:spcPct val="110000"/>
              </a:lnSpc>
              <a:spcBef>
                <a:spcPts val="100"/>
              </a:spcBef>
              <a:buFont typeface="Symbol"/>
              <a:buChar char=""/>
              <a:tabLst>
                <a:tab pos="821690" algn="l"/>
              </a:tabLst>
            </a:pPr>
            <a:r>
              <a:rPr sz="1400" dirty="0">
                <a:latin typeface="Times New Roman"/>
                <a:cs typeface="Times New Roman"/>
              </a:rPr>
              <a:t>Соблюдайте</a:t>
            </a:r>
            <a:r>
              <a:rPr sz="1400" spc="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питьевой</a:t>
            </a:r>
            <a:r>
              <a:rPr sz="1400" spc="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режим</a:t>
            </a:r>
            <a:r>
              <a:rPr sz="1400" spc="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(не</a:t>
            </a:r>
            <a:r>
              <a:rPr sz="1400" spc="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менее</a:t>
            </a:r>
            <a:r>
              <a:rPr sz="1400" spc="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2</a:t>
            </a:r>
            <a:r>
              <a:rPr sz="1400" spc="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литров</a:t>
            </a:r>
            <a:r>
              <a:rPr sz="1400" spc="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</a:t>
            </a:r>
            <a:r>
              <a:rPr sz="1400" spc="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сутки</a:t>
            </a:r>
            <a:r>
              <a:rPr sz="1400" spc="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при</a:t>
            </a:r>
            <a:r>
              <a:rPr sz="1400" spc="7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повышенной </a:t>
            </a:r>
            <a:r>
              <a:rPr sz="1400" dirty="0">
                <a:latin typeface="Times New Roman"/>
                <a:cs typeface="Times New Roman"/>
              </a:rPr>
              <a:t>температуре</a:t>
            </a:r>
            <a:r>
              <a:rPr sz="1400" spc="-7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тела).</a:t>
            </a:r>
            <a:endParaRPr sz="1400">
              <a:latin typeface="Times New Roman"/>
              <a:cs typeface="Times New Roman"/>
            </a:endParaRPr>
          </a:p>
          <a:p>
            <a:pPr marL="821690" indent="-180975" algn="just">
              <a:lnSpc>
                <a:spcPct val="100000"/>
              </a:lnSpc>
              <a:spcBef>
                <a:spcPts val="290"/>
              </a:spcBef>
              <a:buFont typeface="Symbol"/>
              <a:buChar char=""/>
              <a:tabLst>
                <a:tab pos="821690" algn="l"/>
              </a:tabLst>
            </a:pPr>
            <a:r>
              <a:rPr sz="1400" dirty="0">
                <a:latin typeface="Times New Roman"/>
                <a:cs typeface="Times New Roman"/>
              </a:rPr>
              <a:t>Измеряйте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температуру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тела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не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реже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3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раз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сутки.</a:t>
            </a:r>
            <a:endParaRPr sz="1400">
              <a:latin typeface="Times New Roman"/>
              <a:cs typeface="Times New Roman"/>
            </a:endParaRPr>
          </a:p>
          <a:p>
            <a:pPr marL="101600" marR="93980" indent="539115" algn="just">
              <a:lnSpc>
                <a:spcPct val="110000"/>
              </a:lnSpc>
              <a:spcBef>
                <a:spcPts val="95"/>
              </a:spcBef>
              <a:buFont typeface="Symbol"/>
              <a:buChar char=""/>
              <a:tabLst>
                <a:tab pos="821690" algn="l"/>
              </a:tabLst>
            </a:pPr>
            <a:r>
              <a:rPr sz="1400" dirty="0">
                <a:latin typeface="Times New Roman"/>
                <a:cs typeface="Times New Roman"/>
              </a:rPr>
              <a:t>При</a:t>
            </a:r>
            <a:r>
              <a:rPr sz="1400" spc="360" dirty="0">
                <a:latin typeface="Times New Roman"/>
                <a:cs typeface="Times New Roman"/>
              </a:rPr>
              <a:t>  </a:t>
            </a:r>
            <a:r>
              <a:rPr sz="1400" dirty="0">
                <a:latin typeface="Times New Roman"/>
                <a:cs typeface="Times New Roman"/>
              </a:rPr>
              <a:t>возможности</a:t>
            </a:r>
            <a:r>
              <a:rPr sz="1400" spc="365" dirty="0">
                <a:latin typeface="Times New Roman"/>
                <a:cs typeface="Times New Roman"/>
              </a:rPr>
              <a:t>  </a:t>
            </a:r>
            <a:r>
              <a:rPr sz="1400" dirty="0">
                <a:latin typeface="Times New Roman"/>
                <a:cs typeface="Times New Roman"/>
              </a:rPr>
              <a:t>измеряйте</a:t>
            </a:r>
            <a:r>
              <a:rPr sz="1400" spc="365" dirty="0">
                <a:latin typeface="Times New Roman"/>
                <a:cs typeface="Times New Roman"/>
              </a:rPr>
              <a:t>  </a:t>
            </a:r>
            <a:r>
              <a:rPr sz="1400" dirty="0">
                <a:latin typeface="Times New Roman"/>
                <a:cs typeface="Times New Roman"/>
              </a:rPr>
              <a:t>уровень</a:t>
            </a:r>
            <a:r>
              <a:rPr sz="1400" spc="360" dirty="0">
                <a:latin typeface="Times New Roman"/>
                <a:cs typeface="Times New Roman"/>
              </a:rPr>
              <a:t>  </a:t>
            </a:r>
            <a:r>
              <a:rPr sz="1400" dirty="0">
                <a:latin typeface="Times New Roman"/>
                <a:cs typeface="Times New Roman"/>
              </a:rPr>
              <a:t>сатурации</a:t>
            </a:r>
            <a:r>
              <a:rPr sz="1400" spc="365" dirty="0">
                <a:latin typeface="Times New Roman"/>
                <a:cs typeface="Times New Roman"/>
              </a:rPr>
              <a:t>  </a:t>
            </a:r>
            <a:r>
              <a:rPr sz="1400" spc="-10" dirty="0">
                <a:latin typeface="Times New Roman"/>
                <a:cs typeface="Times New Roman"/>
              </a:rPr>
              <a:t>пульсоксиметром </a:t>
            </a:r>
            <a:r>
              <a:rPr sz="1400" dirty="0">
                <a:latin typeface="Times New Roman"/>
                <a:cs typeface="Times New Roman"/>
              </a:rPr>
              <a:t>(насыщение</a:t>
            </a:r>
            <a:r>
              <a:rPr sz="1400" spc="1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крови</a:t>
            </a:r>
            <a:r>
              <a:rPr sz="1400" spc="1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кислородом)</a:t>
            </a:r>
            <a:r>
              <a:rPr sz="1400" spc="10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2</a:t>
            </a:r>
            <a:r>
              <a:rPr sz="1400" spc="114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раза</a:t>
            </a:r>
            <a:r>
              <a:rPr sz="1400" spc="1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</a:t>
            </a:r>
            <a:r>
              <a:rPr sz="1400" spc="1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день</a:t>
            </a:r>
            <a:r>
              <a:rPr sz="1400" spc="114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(нормальные</a:t>
            </a:r>
            <a:r>
              <a:rPr sz="1400" spc="1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значения</a:t>
            </a:r>
            <a:r>
              <a:rPr sz="1400" spc="114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–</a:t>
            </a:r>
            <a:r>
              <a:rPr sz="1400" spc="1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не</a:t>
            </a:r>
            <a:r>
              <a:rPr sz="1400" spc="114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ниже</a:t>
            </a:r>
            <a:r>
              <a:rPr sz="1400" spc="110" dirty="0">
                <a:latin typeface="Times New Roman"/>
                <a:cs typeface="Times New Roman"/>
              </a:rPr>
              <a:t> </a:t>
            </a:r>
            <a:r>
              <a:rPr sz="1400" spc="-25" dirty="0">
                <a:latin typeface="Times New Roman"/>
                <a:cs typeface="Times New Roman"/>
              </a:rPr>
              <a:t>95- </a:t>
            </a:r>
            <a:r>
              <a:rPr sz="1400" spc="-10" dirty="0">
                <a:latin typeface="Times New Roman"/>
                <a:cs typeface="Times New Roman"/>
              </a:rPr>
              <a:t>96%).</a:t>
            </a:r>
            <a:endParaRPr sz="1400">
              <a:latin typeface="Times New Roman"/>
              <a:cs typeface="Times New Roman"/>
            </a:endParaRPr>
          </a:p>
          <a:p>
            <a:pPr marL="101600" marR="93980" indent="539115" algn="just">
              <a:lnSpc>
                <a:spcPct val="109300"/>
              </a:lnSpc>
              <a:spcBef>
                <a:spcPts val="130"/>
              </a:spcBef>
              <a:buFont typeface="Symbol"/>
              <a:buChar char=""/>
              <a:tabLst>
                <a:tab pos="821690" algn="l"/>
              </a:tabLst>
            </a:pPr>
            <a:r>
              <a:rPr sz="1400" dirty="0">
                <a:latin typeface="Times New Roman"/>
                <a:cs typeface="Times New Roman"/>
              </a:rPr>
              <a:t>Возможно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использование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противовирусных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препаратов,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капли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или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спрей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50" dirty="0">
                <a:latin typeface="Times New Roman"/>
                <a:cs typeface="Times New Roman"/>
              </a:rPr>
              <a:t>в </a:t>
            </a:r>
            <a:r>
              <a:rPr sz="1400" dirty="0">
                <a:latin typeface="Times New Roman"/>
                <a:cs typeface="Times New Roman"/>
              </a:rPr>
              <a:t>нос</a:t>
            </a:r>
            <a:r>
              <a:rPr sz="1400" spc="409" dirty="0">
                <a:latin typeface="Times New Roman"/>
                <a:cs typeface="Times New Roman"/>
              </a:rPr>
              <a:t>  </a:t>
            </a:r>
            <a:r>
              <a:rPr sz="1400" dirty="0">
                <a:latin typeface="Times New Roman"/>
                <a:cs typeface="Times New Roman"/>
              </a:rPr>
              <a:t>(</a:t>
            </a:r>
            <a:r>
              <a:rPr sz="1400" i="1" dirty="0">
                <a:latin typeface="Times New Roman"/>
                <a:cs typeface="Times New Roman"/>
              </a:rPr>
              <a:t>например,</a:t>
            </a:r>
            <a:r>
              <a:rPr sz="1400" i="1" spc="405" dirty="0">
                <a:latin typeface="Times New Roman"/>
                <a:cs typeface="Times New Roman"/>
              </a:rPr>
              <a:t>  </a:t>
            </a:r>
            <a:r>
              <a:rPr sz="1400" i="1" dirty="0">
                <a:latin typeface="Times New Roman"/>
                <a:cs typeface="Times New Roman"/>
              </a:rPr>
              <a:t>содержащие</a:t>
            </a:r>
            <a:r>
              <a:rPr sz="1400" i="1" spc="409" dirty="0">
                <a:latin typeface="Times New Roman"/>
                <a:cs typeface="Times New Roman"/>
              </a:rPr>
              <a:t>  </a:t>
            </a:r>
            <a:r>
              <a:rPr sz="1400" i="1" spc="-10" dirty="0">
                <a:latin typeface="Times New Roman"/>
                <a:cs typeface="Times New Roman"/>
              </a:rPr>
              <a:t>интерферон-</a:t>
            </a:r>
            <a:r>
              <a:rPr sz="1400" i="1" dirty="0">
                <a:latin typeface="Times New Roman"/>
                <a:cs typeface="Times New Roman"/>
              </a:rPr>
              <a:t>альфа</a:t>
            </a:r>
            <a:r>
              <a:rPr sz="1400" dirty="0">
                <a:latin typeface="Times New Roman"/>
                <a:cs typeface="Times New Roman"/>
              </a:rPr>
              <a:t>),</a:t>
            </a:r>
            <a:r>
              <a:rPr sz="1400" spc="409" dirty="0">
                <a:latin typeface="Times New Roman"/>
                <a:cs typeface="Times New Roman"/>
              </a:rPr>
              <a:t>  </a:t>
            </a:r>
            <a:r>
              <a:rPr sz="1400" dirty="0">
                <a:latin typeface="Times New Roman"/>
                <a:cs typeface="Times New Roman"/>
              </a:rPr>
              <a:t>беременным</a:t>
            </a:r>
            <a:r>
              <a:rPr sz="1400" spc="409" dirty="0">
                <a:latin typeface="Times New Roman"/>
                <a:cs typeface="Times New Roman"/>
              </a:rPr>
              <a:t>  </a:t>
            </a:r>
            <a:r>
              <a:rPr sz="1400" dirty="0">
                <a:latin typeface="Times New Roman"/>
                <a:cs typeface="Times New Roman"/>
              </a:rPr>
              <a:t>только</a:t>
            </a:r>
            <a:r>
              <a:rPr sz="1400" spc="409" dirty="0">
                <a:latin typeface="Times New Roman"/>
                <a:cs typeface="Times New Roman"/>
              </a:rPr>
              <a:t>  </a:t>
            </a:r>
            <a:r>
              <a:rPr sz="1400" spc="-25" dirty="0">
                <a:latin typeface="Times New Roman"/>
                <a:cs typeface="Times New Roman"/>
              </a:rPr>
              <a:t>по </a:t>
            </a:r>
            <a:r>
              <a:rPr sz="1400" dirty="0">
                <a:latin typeface="Times New Roman"/>
                <a:cs typeface="Times New Roman"/>
              </a:rPr>
              <a:t>назначению</a:t>
            </a:r>
            <a:r>
              <a:rPr sz="1400" spc="-7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врача.</a:t>
            </a:r>
            <a:endParaRPr sz="1400">
              <a:latin typeface="Times New Roman"/>
              <a:cs typeface="Times New Roman"/>
            </a:endParaRPr>
          </a:p>
          <a:p>
            <a:pPr marL="101600" marR="93980" indent="539115" algn="just">
              <a:lnSpc>
                <a:spcPct val="110000"/>
              </a:lnSpc>
              <a:spcBef>
                <a:spcPts val="120"/>
              </a:spcBef>
              <a:buFont typeface="Symbol"/>
              <a:buChar char=""/>
              <a:tabLst>
                <a:tab pos="866140" algn="l"/>
              </a:tabLst>
            </a:pPr>
            <a:r>
              <a:rPr sz="1400" dirty="0">
                <a:latin typeface="Times New Roman"/>
                <a:cs typeface="Times New Roman"/>
              </a:rPr>
              <a:t>При</a:t>
            </a:r>
            <a:r>
              <a:rPr sz="1400" spc="225" dirty="0">
                <a:latin typeface="Times New Roman"/>
                <a:cs typeface="Times New Roman"/>
              </a:rPr>
              <a:t>  </a:t>
            </a:r>
            <a:r>
              <a:rPr sz="1400" dirty="0">
                <a:latin typeface="Times New Roman"/>
                <a:cs typeface="Times New Roman"/>
              </a:rPr>
              <a:t>насморке</a:t>
            </a:r>
            <a:r>
              <a:rPr sz="1400" spc="225" dirty="0">
                <a:latin typeface="Times New Roman"/>
                <a:cs typeface="Times New Roman"/>
              </a:rPr>
              <a:t>  </a:t>
            </a:r>
            <a:r>
              <a:rPr sz="1400" dirty="0">
                <a:latin typeface="Times New Roman"/>
                <a:cs typeface="Times New Roman"/>
              </a:rPr>
              <a:t>и</a:t>
            </a:r>
            <a:r>
              <a:rPr sz="1400" spc="229" dirty="0">
                <a:latin typeface="Times New Roman"/>
                <a:cs typeface="Times New Roman"/>
              </a:rPr>
              <a:t>  </a:t>
            </a:r>
            <a:r>
              <a:rPr sz="1400" dirty="0">
                <a:latin typeface="Times New Roman"/>
                <a:cs typeface="Times New Roman"/>
              </a:rPr>
              <a:t>заложенности</a:t>
            </a:r>
            <a:r>
              <a:rPr sz="1400" spc="229" dirty="0">
                <a:latin typeface="Times New Roman"/>
                <a:cs typeface="Times New Roman"/>
              </a:rPr>
              <a:t>  </a:t>
            </a:r>
            <a:r>
              <a:rPr sz="1400" dirty="0">
                <a:latin typeface="Times New Roman"/>
                <a:cs typeface="Times New Roman"/>
              </a:rPr>
              <a:t>носа</a:t>
            </a:r>
            <a:r>
              <a:rPr sz="1400" spc="225" dirty="0">
                <a:latin typeface="Times New Roman"/>
                <a:cs typeface="Times New Roman"/>
              </a:rPr>
              <a:t>  </a:t>
            </a:r>
            <a:r>
              <a:rPr sz="1400" dirty="0">
                <a:latin typeface="Times New Roman"/>
                <a:cs typeface="Times New Roman"/>
              </a:rPr>
              <a:t>можно</a:t>
            </a:r>
            <a:r>
              <a:rPr sz="1400" spc="229" dirty="0">
                <a:latin typeface="Times New Roman"/>
                <a:cs typeface="Times New Roman"/>
              </a:rPr>
              <a:t>  </a:t>
            </a:r>
            <a:r>
              <a:rPr sz="1400" dirty="0">
                <a:latin typeface="Times New Roman"/>
                <a:cs typeface="Times New Roman"/>
              </a:rPr>
              <a:t>использовать</a:t>
            </a:r>
            <a:r>
              <a:rPr sz="1400" spc="220" dirty="0">
                <a:latin typeface="Times New Roman"/>
                <a:cs typeface="Times New Roman"/>
              </a:rPr>
              <a:t>  </a:t>
            </a:r>
            <a:r>
              <a:rPr sz="1400" spc="-10" dirty="0">
                <a:latin typeface="Times New Roman"/>
                <a:cs typeface="Times New Roman"/>
              </a:rPr>
              <a:t>солевые </a:t>
            </a:r>
            <a:r>
              <a:rPr sz="1400" dirty="0">
                <a:latin typeface="Times New Roman"/>
                <a:cs typeface="Times New Roman"/>
              </a:rPr>
              <a:t>растворы,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том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числе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на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основе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морской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воды.</a:t>
            </a:r>
            <a:endParaRPr sz="1400">
              <a:latin typeface="Times New Roman"/>
              <a:cs typeface="Times New Roman"/>
            </a:endParaRPr>
          </a:p>
          <a:p>
            <a:pPr marL="101600" marR="93345" indent="539115" algn="just">
              <a:lnSpc>
                <a:spcPct val="109300"/>
              </a:lnSpc>
              <a:spcBef>
                <a:spcPts val="135"/>
              </a:spcBef>
              <a:buFont typeface="Symbol"/>
              <a:buChar char=""/>
              <a:tabLst>
                <a:tab pos="821690" algn="l"/>
              </a:tabLst>
            </a:pPr>
            <a:r>
              <a:rPr sz="1400" dirty="0">
                <a:latin typeface="Times New Roman"/>
                <a:cs typeface="Times New Roman"/>
              </a:rPr>
              <a:t>При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боли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горле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можно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применять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местные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средства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виде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растворов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spc="-25" dirty="0">
                <a:latin typeface="Times New Roman"/>
                <a:cs typeface="Times New Roman"/>
              </a:rPr>
              <a:t>для </a:t>
            </a:r>
            <a:r>
              <a:rPr sz="1400" dirty="0">
                <a:latin typeface="Times New Roman"/>
                <a:cs typeface="Times New Roman"/>
              </a:rPr>
              <a:t>полоскания</a:t>
            </a:r>
            <a:r>
              <a:rPr sz="1400" spc="290" dirty="0">
                <a:latin typeface="Times New Roman"/>
                <a:cs typeface="Times New Roman"/>
              </a:rPr>
              <a:t>  </a:t>
            </a:r>
            <a:r>
              <a:rPr sz="1400" dirty="0">
                <a:latin typeface="Times New Roman"/>
                <a:cs typeface="Times New Roman"/>
              </a:rPr>
              <a:t>горла,</a:t>
            </a:r>
            <a:r>
              <a:rPr sz="1400" spc="295" dirty="0">
                <a:latin typeface="Times New Roman"/>
                <a:cs typeface="Times New Roman"/>
              </a:rPr>
              <a:t>  </a:t>
            </a:r>
            <a:r>
              <a:rPr sz="1400" dirty="0">
                <a:latin typeface="Times New Roman"/>
                <a:cs typeface="Times New Roman"/>
              </a:rPr>
              <a:t>таблеток</a:t>
            </a:r>
            <a:r>
              <a:rPr sz="1400" spc="290" dirty="0">
                <a:latin typeface="Times New Roman"/>
                <a:cs typeface="Times New Roman"/>
              </a:rPr>
              <a:t>  </a:t>
            </a:r>
            <a:r>
              <a:rPr sz="1400" dirty="0">
                <a:latin typeface="Times New Roman"/>
                <a:cs typeface="Times New Roman"/>
              </a:rPr>
              <a:t>для</a:t>
            </a:r>
            <a:r>
              <a:rPr sz="1400" spc="295" dirty="0">
                <a:latin typeface="Times New Roman"/>
                <a:cs typeface="Times New Roman"/>
              </a:rPr>
              <a:t>  </a:t>
            </a:r>
            <a:r>
              <a:rPr sz="1400" dirty="0">
                <a:latin typeface="Times New Roman"/>
                <a:cs typeface="Times New Roman"/>
              </a:rPr>
              <a:t>рассасывания,</a:t>
            </a:r>
            <a:r>
              <a:rPr sz="1400" spc="295" dirty="0">
                <a:latin typeface="Times New Roman"/>
                <a:cs typeface="Times New Roman"/>
              </a:rPr>
              <a:t>  </a:t>
            </a:r>
            <a:r>
              <a:rPr sz="1400" dirty="0">
                <a:latin typeface="Times New Roman"/>
                <a:cs typeface="Times New Roman"/>
              </a:rPr>
              <a:t>спреев.</a:t>
            </a:r>
            <a:r>
              <a:rPr sz="1400" spc="295" dirty="0">
                <a:latin typeface="Times New Roman"/>
                <a:cs typeface="Times New Roman"/>
              </a:rPr>
              <a:t>  </a:t>
            </a:r>
            <a:r>
              <a:rPr sz="1400" dirty="0">
                <a:latin typeface="Times New Roman"/>
                <a:cs typeface="Times New Roman"/>
              </a:rPr>
              <a:t>Данные</a:t>
            </a:r>
            <a:r>
              <a:rPr sz="1400" spc="295" dirty="0">
                <a:latin typeface="Times New Roman"/>
                <a:cs typeface="Times New Roman"/>
              </a:rPr>
              <a:t>  </a:t>
            </a:r>
            <a:r>
              <a:rPr sz="1400" spc="-10" dirty="0">
                <a:latin typeface="Times New Roman"/>
                <a:cs typeface="Times New Roman"/>
              </a:rPr>
              <a:t>препараты </a:t>
            </a:r>
            <a:r>
              <a:rPr sz="1400" dirty="0">
                <a:latin typeface="Times New Roman"/>
                <a:cs typeface="Times New Roman"/>
              </a:rPr>
              <a:t>отпускаются</a:t>
            </a:r>
            <a:r>
              <a:rPr sz="1400" spc="-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без</a:t>
            </a:r>
            <a:r>
              <a:rPr sz="1400" spc="-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рецептов</a:t>
            </a:r>
            <a:r>
              <a:rPr sz="1400" spc="-4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врача.</a:t>
            </a:r>
            <a:endParaRPr sz="1400">
              <a:latin typeface="Times New Roman"/>
              <a:cs typeface="Times New Roman"/>
            </a:endParaRPr>
          </a:p>
          <a:p>
            <a:pPr marL="101600" marR="93980" indent="539115" algn="just">
              <a:lnSpc>
                <a:spcPct val="110000"/>
              </a:lnSpc>
              <a:spcBef>
                <a:spcPts val="120"/>
              </a:spcBef>
              <a:buFont typeface="Symbol"/>
              <a:buChar char=""/>
              <a:tabLst>
                <a:tab pos="821690" algn="l"/>
              </a:tabLst>
            </a:pPr>
            <a:r>
              <a:rPr sz="1400" dirty="0">
                <a:latin typeface="Times New Roman"/>
                <a:cs typeface="Times New Roman"/>
              </a:rPr>
              <a:t>При</a:t>
            </a:r>
            <a:r>
              <a:rPr sz="1400" spc="4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повышении</a:t>
            </a:r>
            <a:r>
              <a:rPr sz="1400" spc="4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температуры</a:t>
            </a:r>
            <a:r>
              <a:rPr sz="1400" spc="48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до</a:t>
            </a:r>
            <a:r>
              <a:rPr sz="1400" spc="4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38,0</a:t>
            </a:r>
            <a:r>
              <a:rPr sz="1350" b="1" baseline="30864" dirty="0">
                <a:latin typeface="Times New Roman"/>
                <a:cs typeface="Times New Roman"/>
              </a:rPr>
              <a:t>0</a:t>
            </a:r>
            <a:r>
              <a:rPr sz="1400" dirty="0">
                <a:latin typeface="Times New Roman"/>
                <a:cs typeface="Times New Roman"/>
              </a:rPr>
              <a:t>С</a:t>
            </a:r>
            <a:r>
              <a:rPr sz="1400" spc="48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и</a:t>
            </a:r>
            <a:r>
              <a:rPr sz="1400" spc="4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выше</a:t>
            </a:r>
            <a:r>
              <a:rPr sz="1400" spc="48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Вы</a:t>
            </a:r>
            <a:r>
              <a:rPr sz="1400" spc="4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можете</a:t>
            </a:r>
            <a:r>
              <a:rPr sz="1400" spc="48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принять жаропонижающие</a:t>
            </a:r>
            <a:r>
              <a:rPr sz="1400" spc="4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препараты.</a:t>
            </a:r>
            <a:endParaRPr sz="1400">
              <a:latin typeface="Times New Roman"/>
              <a:cs typeface="Times New Roman"/>
            </a:endParaRPr>
          </a:p>
          <a:p>
            <a:pPr marL="101600" marR="93980" indent="539115" algn="just">
              <a:lnSpc>
                <a:spcPct val="108600"/>
              </a:lnSpc>
              <a:spcBef>
                <a:spcPts val="140"/>
              </a:spcBef>
              <a:buFont typeface="Symbol"/>
              <a:buChar char=""/>
              <a:tabLst>
                <a:tab pos="821690" algn="l"/>
              </a:tabLst>
            </a:pPr>
            <a:r>
              <a:rPr sz="1400" dirty="0">
                <a:latin typeface="Times New Roman"/>
                <a:cs typeface="Times New Roman"/>
              </a:rPr>
              <a:t>Вы</a:t>
            </a:r>
            <a:r>
              <a:rPr sz="1400" spc="434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можете</a:t>
            </a:r>
            <a:r>
              <a:rPr sz="1400" spc="4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также</a:t>
            </a:r>
            <a:r>
              <a:rPr sz="1400" spc="434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принимать</a:t>
            </a:r>
            <a:r>
              <a:rPr sz="1400" spc="4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препараты</a:t>
            </a:r>
            <a:r>
              <a:rPr sz="1400" spc="434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витамина</a:t>
            </a:r>
            <a:r>
              <a:rPr sz="1400" spc="434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</a:t>
            </a:r>
            <a:r>
              <a:rPr sz="1400" spc="434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и</a:t>
            </a:r>
            <a:r>
              <a:rPr sz="1400" spc="434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витамина</a:t>
            </a:r>
            <a:r>
              <a:rPr sz="1400" spc="4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D</a:t>
            </a:r>
            <a:r>
              <a:rPr sz="1400" spc="434" dirty="0">
                <a:latin typeface="Times New Roman"/>
                <a:cs typeface="Times New Roman"/>
              </a:rPr>
              <a:t> </a:t>
            </a:r>
            <a:r>
              <a:rPr sz="1400" spc="-60" dirty="0">
                <a:latin typeface="Times New Roman"/>
                <a:cs typeface="Times New Roman"/>
              </a:rPr>
              <a:t>в </a:t>
            </a:r>
            <a:r>
              <a:rPr sz="1400" dirty="0">
                <a:latin typeface="Times New Roman"/>
                <a:cs typeface="Times New Roman"/>
              </a:rPr>
              <a:t>соответствии</a:t>
            </a:r>
            <a:r>
              <a:rPr sz="1400" spc="-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</a:t>
            </a:r>
            <a:r>
              <a:rPr sz="1400" spc="-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инструкциями</a:t>
            </a:r>
            <a:r>
              <a:rPr sz="1400" spc="-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по</a:t>
            </a:r>
            <a:r>
              <a:rPr sz="1400" spc="-4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применению.</a:t>
            </a:r>
            <a:endParaRPr sz="1400">
              <a:latin typeface="Times New Roman"/>
              <a:cs typeface="Times New Roman"/>
            </a:endParaRPr>
          </a:p>
          <a:p>
            <a:pPr marL="101600" marR="93980" indent="720090">
              <a:lnSpc>
                <a:spcPct val="110000"/>
              </a:lnSpc>
              <a:spcBef>
                <a:spcPts val="55"/>
              </a:spcBef>
            </a:pPr>
            <a:r>
              <a:rPr sz="1200" i="1" dirty="0">
                <a:latin typeface="Times New Roman"/>
                <a:cs typeface="Times New Roman"/>
              </a:rPr>
              <a:t>*Лекарственные</a:t>
            </a:r>
            <a:r>
              <a:rPr sz="1200" i="1" spc="145" dirty="0">
                <a:latin typeface="Times New Roman"/>
                <a:cs typeface="Times New Roman"/>
              </a:rPr>
              <a:t>  </a:t>
            </a:r>
            <a:r>
              <a:rPr sz="1200" i="1" dirty="0">
                <a:latin typeface="Times New Roman"/>
                <a:cs typeface="Times New Roman"/>
              </a:rPr>
              <a:t>препараты</a:t>
            </a:r>
            <a:r>
              <a:rPr sz="1200" i="1" spc="150" dirty="0">
                <a:latin typeface="Times New Roman"/>
                <a:cs typeface="Times New Roman"/>
              </a:rPr>
              <a:t>  </a:t>
            </a:r>
            <a:r>
              <a:rPr sz="1200" i="1" dirty="0">
                <a:latin typeface="Times New Roman"/>
                <a:cs typeface="Times New Roman"/>
              </a:rPr>
              <a:t>применяются</a:t>
            </a:r>
            <a:r>
              <a:rPr sz="1200" i="1" spc="150" dirty="0">
                <a:latin typeface="Times New Roman"/>
                <a:cs typeface="Times New Roman"/>
              </a:rPr>
              <a:t>  </a:t>
            </a:r>
            <a:r>
              <a:rPr sz="1200" i="1" dirty="0">
                <a:latin typeface="Times New Roman"/>
                <a:cs typeface="Times New Roman"/>
              </a:rPr>
              <a:t>в</a:t>
            </a:r>
            <a:r>
              <a:rPr sz="1200" i="1" spc="150" dirty="0">
                <a:latin typeface="Times New Roman"/>
                <a:cs typeface="Times New Roman"/>
              </a:rPr>
              <a:t>  </a:t>
            </a:r>
            <a:r>
              <a:rPr sz="1200" i="1" dirty="0">
                <a:latin typeface="Times New Roman"/>
                <a:cs typeface="Times New Roman"/>
              </a:rPr>
              <a:t>соответствии</a:t>
            </a:r>
            <a:r>
              <a:rPr sz="1200" i="1" spc="150" dirty="0">
                <a:latin typeface="Times New Roman"/>
                <a:cs typeface="Times New Roman"/>
              </a:rPr>
              <a:t>  </a:t>
            </a:r>
            <a:r>
              <a:rPr sz="1200" i="1" dirty="0">
                <a:latin typeface="Times New Roman"/>
                <a:cs typeface="Times New Roman"/>
              </a:rPr>
              <a:t>с</a:t>
            </a:r>
            <a:r>
              <a:rPr sz="1200" i="1" spc="150" dirty="0">
                <a:latin typeface="Times New Roman"/>
                <a:cs typeface="Times New Roman"/>
              </a:rPr>
              <a:t>  </a:t>
            </a:r>
            <a:r>
              <a:rPr sz="1200" i="1" dirty="0">
                <a:latin typeface="Times New Roman"/>
                <a:cs typeface="Times New Roman"/>
              </a:rPr>
              <a:t>инструкцией,</a:t>
            </a:r>
            <a:r>
              <a:rPr sz="1200" i="1" spc="150" dirty="0">
                <a:latin typeface="Times New Roman"/>
                <a:cs typeface="Times New Roman"/>
              </a:rPr>
              <a:t>  </a:t>
            </a:r>
            <a:r>
              <a:rPr sz="1200" i="1" spc="-25" dirty="0">
                <a:latin typeface="Times New Roman"/>
                <a:cs typeface="Times New Roman"/>
              </a:rPr>
              <a:t>при </a:t>
            </a:r>
            <a:r>
              <a:rPr sz="1200" i="1" dirty="0">
                <a:latin typeface="Times New Roman"/>
                <a:cs typeface="Times New Roman"/>
              </a:rPr>
              <a:t>отсутствии</a:t>
            </a:r>
            <a:r>
              <a:rPr sz="1200" i="1" spc="-10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противопоказаний</a:t>
            </a:r>
            <a:r>
              <a:rPr sz="1200" i="1" spc="-5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к</a:t>
            </a:r>
            <a:r>
              <a:rPr sz="1200" i="1" spc="-5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их</a:t>
            </a:r>
            <a:r>
              <a:rPr sz="1200" i="1" spc="-10" dirty="0">
                <a:latin typeface="Times New Roman"/>
                <a:cs typeface="Times New Roman"/>
              </a:rPr>
              <a:t> применению.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700">
              <a:latin typeface="Times New Roman"/>
              <a:cs typeface="Times New Roman"/>
            </a:endParaRPr>
          </a:p>
          <a:p>
            <a:pPr marL="641985" algn="just">
              <a:lnSpc>
                <a:spcPct val="100000"/>
              </a:lnSpc>
            </a:pPr>
            <a:r>
              <a:rPr sz="1400" b="1" i="1" dirty="0">
                <a:latin typeface="Times New Roman"/>
                <a:cs typeface="Times New Roman"/>
              </a:rPr>
              <a:t>При</a:t>
            </a:r>
            <a:r>
              <a:rPr sz="1400" b="1" i="1" spc="-45" dirty="0">
                <a:latin typeface="Times New Roman"/>
                <a:cs typeface="Times New Roman"/>
              </a:rPr>
              <a:t> </a:t>
            </a:r>
            <a:r>
              <a:rPr sz="1400" b="1" i="1" dirty="0">
                <a:latin typeface="Times New Roman"/>
                <a:cs typeface="Times New Roman"/>
              </a:rPr>
              <a:t>ухудшении</a:t>
            </a:r>
            <a:r>
              <a:rPr sz="1400" b="1" i="1" spc="-40" dirty="0">
                <a:latin typeface="Times New Roman"/>
                <a:cs typeface="Times New Roman"/>
              </a:rPr>
              <a:t> </a:t>
            </a:r>
            <a:r>
              <a:rPr sz="1400" b="1" i="1" spc="-10" dirty="0">
                <a:latin typeface="Times New Roman"/>
                <a:cs typeface="Times New Roman"/>
              </a:rPr>
              <a:t>состояния:</a:t>
            </a:r>
            <a:endParaRPr sz="1400">
              <a:latin typeface="Times New Roman"/>
              <a:cs typeface="Times New Roman"/>
            </a:endParaRPr>
          </a:p>
          <a:p>
            <a:pPr marL="101600" marR="93345" indent="539115" algn="just">
              <a:lnSpc>
                <a:spcPct val="109500"/>
              </a:lnSpc>
              <a:spcBef>
                <a:spcPts val="130"/>
              </a:spcBef>
              <a:buFont typeface="Symbol"/>
              <a:buChar char=""/>
              <a:tabLst>
                <a:tab pos="1000760" algn="l"/>
              </a:tabLst>
            </a:pPr>
            <a:r>
              <a:rPr sz="1400" dirty="0">
                <a:latin typeface="Times New Roman"/>
                <a:cs typeface="Times New Roman"/>
              </a:rPr>
              <a:t>Если</a:t>
            </a:r>
            <a:r>
              <a:rPr sz="1400" spc="409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у</a:t>
            </a:r>
            <a:r>
              <a:rPr sz="1400" spc="409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Вас</a:t>
            </a:r>
            <a:r>
              <a:rPr sz="1400" spc="42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повысилась</a:t>
            </a:r>
            <a:r>
              <a:rPr sz="1400" b="1" spc="409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температура</a:t>
            </a:r>
            <a:r>
              <a:rPr sz="1400" b="1" spc="409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выше</a:t>
            </a:r>
            <a:r>
              <a:rPr sz="1400" b="1" spc="41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38,0</a:t>
            </a:r>
            <a:r>
              <a:rPr sz="1350" b="1" baseline="30864" dirty="0">
                <a:latin typeface="Times New Roman"/>
                <a:cs typeface="Times New Roman"/>
              </a:rPr>
              <a:t>0</a:t>
            </a:r>
            <a:r>
              <a:rPr sz="1400" b="1" dirty="0">
                <a:latin typeface="Times New Roman"/>
                <a:cs typeface="Times New Roman"/>
              </a:rPr>
              <a:t>С</a:t>
            </a:r>
            <a:r>
              <a:rPr sz="1400" b="1" spc="41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и</a:t>
            </a:r>
            <a:r>
              <a:rPr sz="1400" b="1" spc="415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сохраняется </a:t>
            </a:r>
            <a:r>
              <a:rPr sz="1400" b="1" dirty="0">
                <a:latin typeface="Times New Roman"/>
                <a:cs typeface="Times New Roman"/>
              </a:rPr>
              <a:t>более</a:t>
            </a:r>
            <a:r>
              <a:rPr sz="1400" b="1" spc="229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2-</a:t>
            </a:r>
            <a:r>
              <a:rPr sz="1400" b="1" dirty="0">
                <a:latin typeface="Times New Roman"/>
                <a:cs typeface="Times New Roman"/>
              </a:rPr>
              <a:t>х</a:t>
            </a:r>
            <a:r>
              <a:rPr sz="1400" b="1" spc="23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суток</a:t>
            </a:r>
            <a:r>
              <a:rPr sz="1400" dirty="0">
                <a:latin typeface="Times New Roman"/>
                <a:cs typeface="Times New Roman"/>
              </a:rPr>
              <a:t>,</a:t>
            </a:r>
            <a:r>
              <a:rPr sz="1400" spc="2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несмотря</a:t>
            </a:r>
            <a:r>
              <a:rPr sz="1400" spc="229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на</a:t>
            </a:r>
            <a:r>
              <a:rPr sz="1400" spc="2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прием</a:t>
            </a:r>
            <a:r>
              <a:rPr sz="1400" spc="2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жаропонижающих</a:t>
            </a:r>
            <a:r>
              <a:rPr sz="1400" spc="2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средств,</a:t>
            </a:r>
            <a:r>
              <a:rPr sz="1400" spc="2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Вам</a:t>
            </a:r>
            <a:r>
              <a:rPr sz="1400" spc="24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необходимо </a:t>
            </a:r>
            <a:r>
              <a:rPr sz="1400" dirty="0">
                <a:latin typeface="Times New Roman"/>
                <a:cs typeface="Times New Roman"/>
              </a:rPr>
              <a:t>позвонить</a:t>
            </a:r>
            <a:r>
              <a:rPr sz="1400" spc="225" dirty="0">
                <a:latin typeface="Times New Roman"/>
                <a:cs typeface="Times New Roman"/>
              </a:rPr>
              <a:t>  </a:t>
            </a:r>
            <a:r>
              <a:rPr sz="1400" dirty="0">
                <a:latin typeface="Times New Roman"/>
                <a:cs typeface="Times New Roman"/>
              </a:rPr>
              <a:t>в</a:t>
            </a:r>
            <a:r>
              <a:rPr sz="1400" spc="229" dirty="0">
                <a:latin typeface="Times New Roman"/>
                <a:cs typeface="Times New Roman"/>
              </a:rPr>
              <a:t>  </a:t>
            </a:r>
            <a:r>
              <a:rPr sz="1400" spc="-10" dirty="0">
                <a:latin typeface="Times New Roman"/>
                <a:cs typeface="Times New Roman"/>
              </a:rPr>
              <a:t>call-</a:t>
            </a:r>
            <a:r>
              <a:rPr sz="1400" dirty="0">
                <a:latin typeface="Times New Roman"/>
                <a:cs typeface="Times New Roman"/>
              </a:rPr>
              <a:t>центр</a:t>
            </a:r>
            <a:r>
              <a:rPr sz="1400" spc="225" dirty="0">
                <a:latin typeface="Times New Roman"/>
                <a:cs typeface="Times New Roman"/>
              </a:rPr>
              <a:t>  </a:t>
            </a:r>
            <a:r>
              <a:rPr sz="1400" dirty="0">
                <a:latin typeface="Times New Roman"/>
                <a:cs typeface="Times New Roman"/>
              </a:rPr>
              <a:t>Вашей</a:t>
            </a:r>
            <a:r>
              <a:rPr sz="1400" spc="229" dirty="0">
                <a:latin typeface="Times New Roman"/>
                <a:cs typeface="Times New Roman"/>
              </a:rPr>
              <a:t>  </a:t>
            </a:r>
            <a:r>
              <a:rPr sz="1400" dirty="0">
                <a:latin typeface="Times New Roman"/>
                <a:cs typeface="Times New Roman"/>
              </a:rPr>
              <a:t>поликлиники,</a:t>
            </a:r>
            <a:r>
              <a:rPr sz="1400" spc="225" dirty="0">
                <a:latin typeface="Times New Roman"/>
                <a:cs typeface="Times New Roman"/>
              </a:rPr>
              <a:t>  </a:t>
            </a:r>
            <a:r>
              <a:rPr sz="1400" dirty="0">
                <a:latin typeface="Times New Roman"/>
                <a:cs typeface="Times New Roman"/>
              </a:rPr>
              <a:t>или</a:t>
            </a:r>
            <a:r>
              <a:rPr sz="1400" spc="229" dirty="0">
                <a:latin typeface="Times New Roman"/>
                <a:cs typeface="Times New Roman"/>
              </a:rPr>
              <a:t>  </a:t>
            </a:r>
            <a:r>
              <a:rPr sz="1400" dirty="0">
                <a:latin typeface="Times New Roman"/>
                <a:cs typeface="Times New Roman"/>
              </a:rPr>
              <a:t>в</a:t>
            </a:r>
            <a:r>
              <a:rPr sz="1400" spc="225" dirty="0">
                <a:latin typeface="Times New Roman"/>
                <a:cs typeface="Times New Roman"/>
              </a:rPr>
              <a:t>  </a:t>
            </a:r>
            <a:r>
              <a:rPr sz="1400" dirty="0">
                <a:latin typeface="Times New Roman"/>
                <a:cs typeface="Times New Roman"/>
              </a:rPr>
              <a:t>единую</a:t>
            </a:r>
            <a:r>
              <a:rPr sz="1400" spc="235" dirty="0">
                <a:latin typeface="Times New Roman"/>
                <a:cs typeface="Times New Roman"/>
              </a:rPr>
              <a:t>  </a:t>
            </a:r>
            <a:r>
              <a:rPr sz="1400" dirty="0">
                <a:latin typeface="Times New Roman"/>
                <a:cs typeface="Times New Roman"/>
              </a:rPr>
              <a:t>службу</a:t>
            </a:r>
            <a:r>
              <a:rPr sz="1400" spc="225" dirty="0">
                <a:latin typeface="Times New Roman"/>
                <a:cs typeface="Times New Roman"/>
              </a:rPr>
              <a:t>  </a:t>
            </a:r>
            <a:r>
              <a:rPr sz="1400" b="1" spc="-10" dirty="0">
                <a:latin typeface="Times New Roman"/>
                <a:cs typeface="Times New Roman"/>
              </a:rPr>
              <a:t>«122» </a:t>
            </a:r>
            <a:r>
              <a:rPr sz="1400" dirty="0">
                <a:latin typeface="Times New Roman"/>
                <a:cs typeface="Times New Roman"/>
              </a:rPr>
              <a:t>для</a:t>
            </a:r>
            <a:r>
              <a:rPr sz="1400" spc="-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дистанционной</a:t>
            </a:r>
            <a:r>
              <a:rPr sz="1400" spc="-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консультации</a:t>
            </a:r>
            <a:r>
              <a:rPr sz="1400" spc="-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</a:t>
            </a:r>
            <a:r>
              <a:rPr sz="1400" spc="-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медицинским</a:t>
            </a:r>
            <a:r>
              <a:rPr sz="1400" spc="-4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работником;</a:t>
            </a:r>
            <a:endParaRPr sz="1400">
              <a:latin typeface="Times New Roman"/>
              <a:cs typeface="Times New Roman"/>
            </a:endParaRPr>
          </a:p>
          <a:p>
            <a:pPr marL="101600" marR="93345" indent="539115" algn="just">
              <a:lnSpc>
                <a:spcPct val="109500"/>
              </a:lnSpc>
              <a:spcBef>
                <a:spcPts val="150"/>
              </a:spcBef>
              <a:buFont typeface="Symbol"/>
              <a:buChar char=""/>
              <a:tabLst>
                <a:tab pos="1000760" algn="l"/>
              </a:tabLst>
            </a:pPr>
            <a:r>
              <a:rPr sz="1400" dirty="0">
                <a:latin typeface="Times New Roman"/>
                <a:cs typeface="Times New Roman"/>
              </a:rPr>
              <a:t>Если появилась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одышка,</a:t>
            </a:r>
            <a:r>
              <a:rPr sz="1400" b="1" spc="-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чувство нехватки</a:t>
            </a:r>
            <a:r>
              <a:rPr sz="1400" b="1" spc="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воздуха, боли за</a:t>
            </a:r>
            <a:r>
              <a:rPr sz="1400" b="1" spc="5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грудиной </a:t>
            </a:r>
            <a:r>
              <a:rPr sz="1400" b="1" dirty="0">
                <a:latin typeface="Times New Roman"/>
                <a:cs typeface="Times New Roman"/>
              </a:rPr>
              <a:t>Вам</a:t>
            </a:r>
            <a:r>
              <a:rPr sz="1400" b="1" spc="19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трудно</a:t>
            </a:r>
            <a:r>
              <a:rPr sz="1400" b="1" spc="19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дышать</a:t>
            </a:r>
            <a:r>
              <a:rPr sz="1400" b="1" spc="19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и/или</a:t>
            </a:r>
            <a:r>
              <a:rPr sz="1400" b="1" spc="19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уровень</a:t>
            </a:r>
            <a:r>
              <a:rPr sz="1400" b="1" spc="19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сатурации</a:t>
            </a:r>
            <a:r>
              <a:rPr sz="1400" b="1" spc="19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менее</a:t>
            </a:r>
            <a:r>
              <a:rPr sz="1400" b="1" spc="190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94-</a:t>
            </a:r>
            <a:r>
              <a:rPr sz="1400" b="1" dirty="0">
                <a:latin typeface="Times New Roman"/>
                <a:cs typeface="Times New Roman"/>
              </a:rPr>
              <a:t>95%,</a:t>
            </a:r>
            <a:r>
              <a:rPr sz="1400" b="1" spc="18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и/или</a:t>
            </a:r>
            <a:r>
              <a:rPr sz="1400" b="1" spc="190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учащение </a:t>
            </a:r>
            <a:r>
              <a:rPr sz="1400" b="1" dirty="0">
                <a:latin typeface="Times New Roman"/>
                <a:cs typeface="Times New Roman"/>
              </a:rPr>
              <a:t>дыхания,</a:t>
            </a:r>
            <a:r>
              <a:rPr sz="1400" b="1" spc="114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то</a:t>
            </a:r>
            <a:r>
              <a:rPr sz="1400" b="1" spc="114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необходимо</a:t>
            </a:r>
            <a:r>
              <a:rPr sz="1400" b="1" spc="12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позвонить</a:t>
            </a:r>
            <a:r>
              <a:rPr sz="1400" b="1" spc="11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в</a:t>
            </a:r>
            <a:r>
              <a:rPr sz="1400" b="1" spc="114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единую</a:t>
            </a:r>
            <a:r>
              <a:rPr sz="1400" b="1" spc="12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службу</a:t>
            </a:r>
            <a:r>
              <a:rPr sz="1400" b="1" spc="114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«103»</a:t>
            </a:r>
            <a:r>
              <a:rPr sz="1400" b="1" spc="12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для</a:t>
            </a:r>
            <a:r>
              <a:rPr sz="1400" b="1" spc="114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вызова</a:t>
            </a:r>
            <a:r>
              <a:rPr sz="1400" b="1" spc="114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скорой помощи</a:t>
            </a:r>
            <a:r>
              <a:rPr sz="1400" spc="-10" dirty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0"/>
              </a:spcBef>
            </a:pPr>
            <a:r>
              <a:rPr dirty="0"/>
              <a:t>2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13112" y="8421507"/>
            <a:ext cx="6517005" cy="707390"/>
          </a:xfrm>
          <a:prstGeom prst="rect">
            <a:avLst/>
          </a:prstGeom>
          <a:solidFill>
            <a:srgbClr val="F7CAAC"/>
          </a:solidFill>
        </p:spPr>
        <p:txBody>
          <a:bodyPr vert="horz" wrap="square" lIns="0" tIns="0" rIns="0" bIns="0" rtlCol="0">
            <a:spAutoFit/>
          </a:bodyPr>
          <a:lstStyle/>
          <a:p>
            <a:pPr marL="558165">
              <a:lnSpc>
                <a:spcPts val="1575"/>
              </a:lnSpc>
              <a:tabLst>
                <a:tab pos="1564640" algn="l"/>
                <a:tab pos="2030095" algn="l"/>
                <a:tab pos="2721610" algn="l"/>
                <a:tab pos="4250690" algn="l"/>
                <a:tab pos="5398135" algn="l"/>
              </a:tabLst>
            </a:pPr>
            <a:r>
              <a:rPr sz="1400" b="1" spc="-10" dirty="0">
                <a:latin typeface="Times New Roman"/>
                <a:cs typeface="Times New Roman"/>
              </a:rPr>
              <a:t>ВАЖНО:</a:t>
            </a:r>
            <a:r>
              <a:rPr sz="1400" b="1" dirty="0">
                <a:latin typeface="Times New Roman"/>
                <a:cs typeface="Times New Roman"/>
              </a:rPr>
              <a:t>	</a:t>
            </a:r>
            <a:r>
              <a:rPr sz="1400" b="1" spc="-25" dirty="0">
                <a:latin typeface="Times New Roman"/>
                <a:cs typeface="Times New Roman"/>
              </a:rPr>
              <a:t>Не</a:t>
            </a:r>
            <a:r>
              <a:rPr sz="1400" b="1" dirty="0">
                <a:latin typeface="Times New Roman"/>
                <a:cs typeface="Times New Roman"/>
              </a:rPr>
              <a:t>	</a:t>
            </a:r>
            <a:r>
              <a:rPr sz="1400" b="1" spc="-20" dirty="0">
                <a:latin typeface="Times New Roman"/>
                <a:cs typeface="Times New Roman"/>
              </a:rPr>
              <a:t>стоит</a:t>
            </a:r>
            <a:r>
              <a:rPr sz="1400" b="1" dirty="0">
                <a:latin typeface="Times New Roman"/>
                <a:cs typeface="Times New Roman"/>
              </a:rPr>
              <a:t>	</a:t>
            </a:r>
            <a:r>
              <a:rPr sz="1400" b="1" spc="-10" dirty="0">
                <a:latin typeface="Times New Roman"/>
                <a:cs typeface="Times New Roman"/>
              </a:rPr>
              <a:t>самостоятельно</a:t>
            </a:r>
            <a:r>
              <a:rPr sz="1400" b="1" dirty="0">
                <a:latin typeface="Times New Roman"/>
                <a:cs typeface="Times New Roman"/>
              </a:rPr>
              <a:t>	</a:t>
            </a:r>
            <a:r>
              <a:rPr sz="1400" b="1" spc="-10" dirty="0">
                <a:latin typeface="Times New Roman"/>
                <a:cs typeface="Times New Roman"/>
              </a:rPr>
              <a:t>принимать</a:t>
            </a:r>
            <a:r>
              <a:rPr sz="1400" b="1" dirty="0">
                <a:latin typeface="Times New Roman"/>
                <a:cs typeface="Times New Roman"/>
              </a:rPr>
              <a:t>	</a:t>
            </a:r>
            <a:r>
              <a:rPr sz="1400" b="1" spc="-10" dirty="0">
                <a:latin typeface="Times New Roman"/>
                <a:cs typeface="Times New Roman"/>
              </a:rPr>
              <a:t>антибиотики.</a:t>
            </a:r>
            <a:endParaRPr sz="1400">
              <a:latin typeface="Times New Roman"/>
              <a:cs typeface="Times New Roman"/>
            </a:endParaRPr>
          </a:p>
          <a:p>
            <a:pPr marL="17780" marR="11430">
              <a:lnSpc>
                <a:spcPct val="110000"/>
              </a:lnSpc>
              <a:spcBef>
                <a:spcPts val="25"/>
              </a:spcBef>
            </a:pPr>
            <a:r>
              <a:rPr sz="1400" b="1" dirty="0">
                <a:latin typeface="Times New Roman"/>
                <a:cs typeface="Times New Roman"/>
              </a:rPr>
              <a:t>Антибиотики</a:t>
            </a:r>
            <a:r>
              <a:rPr sz="1400" b="1" spc="42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назначаются</a:t>
            </a:r>
            <a:r>
              <a:rPr sz="1400" b="1" spc="425" dirty="0">
                <a:latin typeface="Times New Roman"/>
                <a:cs typeface="Times New Roman"/>
              </a:rPr>
              <a:t> </a:t>
            </a:r>
            <a:r>
              <a:rPr sz="14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только</a:t>
            </a:r>
            <a:r>
              <a:rPr sz="1400" b="1" u="heavy" spc="42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медицинскими</a:t>
            </a:r>
            <a:r>
              <a:rPr sz="1400" b="1" u="heavy" spc="42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работниками</a:t>
            </a:r>
            <a:r>
              <a:rPr sz="1400" b="1" spc="42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и</a:t>
            </a:r>
            <a:r>
              <a:rPr sz="1400" b="1" spc="42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только</a:t>
            </a:r>
            <a:r>
              <a:rPr sz="1400" b="1" spc="430" dirty="0">
                <a:latin typeface="Times New Roman"/>
                <a:cs typeface="Times New Roman"/>
              </a:rPr>
              <a:t> </a:t>
            </a:r>
            <a:r>
              <a:rPr sz="1400" b="1" spc="-60" dirty="0">
                <a:latin typeface="Times New Roman"/>
                <a:cs typeface="Times New Roman"/>
              </a:rPr>
              <a:t>в </a:t>
            </a:r>
            <a:r>
              <a:rPr sz="1400" b="1" dirty="0">
                <a:latin typeface="Times New Roman"/>
                <a:cs typeface="Times New Roman"/>
              </a:rPr>
              <a:t>случае</a:t>
            </a:r>
            <a:r>
              <a:rPr sz="1400" b="1" spc="-5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наличия</a:t>
            </a:r>
            <a:r>
              <a:rPr sz="1400" b="1" spc="-50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показаний.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18701" y="1047887"/>
            <a:ext cx="6506209" cy="7178040"/>
          </a:xfrm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/>
          <a:p>
            <a:pPr marL="12700" marR="5715" indent="540385" algn="just">
              <a:lnSpc>
                <a:spcPct val="103600"/>
              </a:lnSpc>
              <a:spcBef>
                <a:spcPts val="30"/>
              </a:spcBef>
            </a:pPr>
            <a:r>
              <a:rPr sz="1400" b="1" dirty="0">
                <a:latin typeface="Times New Roman"/>
                <a:cs typeface="Times New Roman"/>
              </a:rPr>
              <a:t>II.</a:t>
            </a:r>
            <a:r>
              <a:rPr sz="1400" b="1" spc="-1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Если</a:t>
            </a:r>
            <a:r>
              <a:rPr sz="1400" b="1" spc="385" dirty="0">
                <a:latin typeface="Times New Roman"/>
                <a:cs typeface="Times New Roman"/>
              </a:rPr>
              <a:t>   </a:t>
            </a:r>
            <a:r>
              <a:rPr sz="1400" b="1" dirty="0">
                <a:latin typeface="Times New Roman"/>
                <a:cs typeface="Times New Roman"/>
              </a:rPr>
              <a:t>Вы</a:t>
            </a:r>
            <a:r>
              <a:rPr sz="1400" b="1" spc="385" dirty="0">
                <a:latin typeface="Times New Roman"/>
                <a:cs typeface="Times New Roman"/>
              </a:rPr>
              <a:t>   </a:t>
            </a:r>
            <a:r>
              <a:rPr sz="1400" b="1" dirty="0">
                <a:latin typeface="Times New Roman"/>
                <a:cs typeface="Times New Roman"/>
              </a:rPr>
              <a:t>вакцинированы/ревакцинированы</a:t>
            </a:r>
            <a:r>
              <a:rPr sz="1400" b="1" spc="385" dirty="0">
                <a:latin typeface="Times New Roman"/>
                <a:cs typeface="Times New Roman"/>
              </a:rPr>
              <a:t>   </a:t>
            </a:r>
            <a:r>
              <a:rPr sz="1400" b="1" dirty="0">
                <a:latin typeface="Times New Roman"/>
                <a:cs typeface="Times New Roman"/>
              </a:rPr>
              <a:t>против</a:t>
            </a:r>
            <a:r>
              <a:rPr sz="1400" b="1" spc="385" dirty="0">
                <a:latin typeface="Times New Roman"/>
                <a:cs typeface="Times New Roman"/>
              </a:rPr>
              <a:t>   </a:t>
            </a:r>
            <a:r>
              <a:rPr sz="1400" b="1" spc="-10" dirty="0">
                <a:latin typeface="Times New Roman"/>
                <a:cs typeface="Times New Roman"/>
              </a:rPr>
              <a:t>новой </a:t>
            </a:r>
            <a:r>
              <a:rPr sz="1400" b="1" dirty="0">
                <a:latin typeface="Times New Roman"/>
                <a:cs typeface="Times New Roman"/>
              </a:rPr>
              <a:t>коронавирусной</a:t>
            </a:r>
            <a:r>
              <a:rPr sz="1400" b="1" spc="24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инфекции</a:t>
            </a:r>
            <a:r>
              <a:rPr sz="1400" b="1" spc="250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COVID-</a:t>
            </a:r>
            <a:r>
              <a:rPr sz="1400" b="1" dirty="0">
                <a:latin typeface="Times New Roman"/>
                <a:cs typeface="Times New Roman"/>
              </a:rPr>
              <a:t>19</a:t>
            </a:r>
            <a:r>
              <a:rPr sz="1400" b="1" spc="24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менее</a:t>
            </a:r>
            <a:r>
              <a:rPr sz="1400" b="1" spc="24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6</a:t>
            </a:r>
            <a:r>
              <a:rPr sz="1400" b="1" spc="24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месяцев</a:t>
            </a:r>
            <a:r>
              <a:rPr sz="1400" b="1" spc="24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назад</a:t>
            </a:r>
            <a:r>
              <a:rPr sz="1400" b="1" spc="24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или</a:t>
            </a:r>
            <a:r>
              <a:rPr sz="1400" b="1" spc="245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переболели </a:t>
            </a:r>
            <a:r>
              <a:rPr sz="1400" b="1" dirty="0">
                <a:latin typeface="Times New Roman"/>
                <a:cs typeface="Times New Roman"/>
              </a:rPr>
              <a:t>новой</a:t>
            </a:r>
            <a:r>
              <a:rPr sz="1400" b="1" spc="-35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коронавирусной</a:t>
            </a:r>
            <a:r>
              <a:rPr sz="1400" b="1" spc="-2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инфекцией</a:t>
            </a:r>
            <a:r>
              <a:rPr sz="1400" b="1" spc="-15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COVID-</a:t>
            </a:r>
            <a:r>
              <a:rPr sz="1400" b="1" dirty="0">
                <a:latin typeface="Times New Roman"/>
                <a:cs typeface="Times New Roman"/>
              </a:rPr>
              <a:t>19</a:t>
            </a:r>
            <a:r>
              <a:rPr sz="1400" b="1" spc="-2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менее</a:t>
            </a:r>
            <a:r>
              <a:rPr sz="1400" b="1" spc="-1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6</a:t>
            </a:r>
            <a:r>
              <a:rPr sz="1400" b="1" spc="-2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месяцев</a:t>
            </a:r>
            <a:r>
              <a:rPr sz="1400" b="1" spc="-2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назад,</a:t>
            </a:r>
            <a:r>
              <a:rPr sz="1400" b="1" spc="-2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при</a:t>
            </a:r>
            <a:r>
              <a:rPr sz="1400" b="1" spc="-20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этом: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500">
              <a:latin typeface="Times New Roman"/>
              <a:cs typeface="Times New Roman"/>
            </a:endParaRPr>
          </a:p>
          <a:p>
            <a:pPr marL="12700" marR="5080" indent="540385">
              <a:lnSpc>
                <a:spcPct val="102899"/>
              </a:lnSpc>
              <a:buChar char="–"/>
              <a:tabLst>
                <a:tab pos="721360" algn="l"/>
              </a:tabLst>
            </a:pPr>
            <a:r>
              <a:rPr sz="1400" b="1" dirty="0">
                <a:latin typeface="Times New Roman"/>
                <a:cs typeface="Times New Roman"/>
              </a:rPr>
              <a:t>у</a:t>
            </a:r>
            <a:r>
              <a:rPr sz="1400" b="1" spc="25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Вас</a:t>
            </a:r>
            <a:r>
              <a:rPr sz="1400" b="1" spc="254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положительный</a:t>
            </a:r>
            <a:r>
              <a:rPr sz="1400" b="1" spc="254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мазок</a:t>
            </a:r>
            <a:r>
              <a:rPr sz="1400" b="1" spc="254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на</a:t>
            </a:r>
            <a:r>
              <a:rPr sz="1400" b="1" spc="254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SARS-CoV-</a:t>
            </a:r>
            <a:r>
              <a:rPr sz="1400" b="1" dirty="0">
                <a:latin typeface="Times New Roman"/>
                <a:cs typeface="Times New Roman"/>
              </a:rPr>
              <a:t>2</a:t>
            </a:r>
            <a:r>
              <a:rPr sz="1400" b="1" spc="25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(новая</a:t>
            </a:r>
            <a:r>
              <a:rPr sz="1400" b="1" spc="254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коронавирусная </a:t>
            </a:r>
            <a:r>
              <a:rPr sz="1400" b="1" dirty="0">
                <a:latin typeface="Times New Roman"/>
                <a:cs typeface="Times New Roman"/>
              </a:rPr>
              <a:t>инфекция</a:t>
            </a:r>
            <a:r>
              <a:rPr sz="1400" b="1" spc="-40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COVID-</a:t>
            </a:r>
            <a:r>
              <a:rPr sz="1400" b="1" dirty="0">
                <a:latin typeface="Times New Roman"/>
                <a:cs typeface="Times New Roman"/>
              </a:rPr>
              <a:t>19)</a:t>
            </a:r>
            <a:r>
              <a:rPr sz="1400" b="1" spc="-3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и</a:t>
            </a:r>
            <a:r>
              <a:rPr sz="1400" b="1" spc="-3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отсутствуют</a:t>
            </a:r>
            <a:r>
              <a:rPr sz="1400" b="1" spc="-4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симптомы</a:t>
            </a:r>
            <a:r>
              <a:rPr sz="1400" b="1" spc="-30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заболевания;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Font typeface="Times New Roman"/>
              <a:buChar char="–"/>
            </a:pPr>
            <a:endParaRPr sz="1550">
              <a:latin typeface="Times New Roman"/>
              <a:cs typeface="Times New Roman"/>
            </a:endParaRPr>
          </a:p>
          <a:p>
            <a:pPr marL="686435" indent="-133350" algn="just">
              <a:lnSpc>
                <a:spcPct val="100000"/>
              </a:lnSpc>
              <a:buChar char="–"/>
              <a:tabLst>
                <a:tab pos="686435" algn="l"/>
              </a:tabLst>
            </a:pPr>
            <a:r>
              <a:rPr sz="1400" b="1" dirty="0">
                <a:latin typeface="Times New Roman"/>
                <a:cs typeface="Times New Roman"/>
              </a:rPr>
              <a:t>Вы</a:t>
            </a:r>
            <a:r>
              <a:rPr sz="1400" b="1" spc="-2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относитесь</a:t>
            </a:r>
            <a:r>
              <a:rPr sz="1400" b="1" spc="-3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к</a:t>
            </a:r>
            <a:r>
              <a:rPr sz="1400" b="1" spc="-2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группе</a:t>
            </a:r>
            <a:r>
              <a:rPr sz="1400" b="1" spc="-30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риска:</a:t>
            </a:r>
            <a:endParaRPr sz="1400">
              <a:latin typeface="Times New Roman"/>
              <a:cs typeface="Times New Roman"/>
            </a:endParaRPr>
          </a:p>
          <a:p>
            <a:pPr marL="911860" indent="-358775" algn="just">
              <a:lnSpc>
                <a:spcPct val="100000"/>
              </a:lnSpc>
              <a:spcBef>
                <a:spcPts val="45"/>
              </a:spcBef>
              <a:buFont typeface="Courier New"/>
              <a:buChar char="o"/>
              <a:tabLst>
                <a:tab pos="911860" algn="l"/>
              </a:tabLst>
            </a:pPr>
            <a:r>
              <a:rPr sz="1400" b="1" dirty="0">
                <a:latin typeface="Times New Roman"/>
                <a:cs typeface="Times New Roman"/>
              </a:rPr>
              <a:t>возраст</a:t>
            </a:r>
            <a:r>
              <a:rPr sz="1400" b="1" spc="-2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60</a:t>
            </a:r>
            <a:r>
              <a:rPr sz="1400" b="1" spc="-2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лет</a:t>
            </a:r>
            <a:r>
              <a:rPr sz="1400" b="1" spc="-2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и</a:t>
            </a:r>
            <a:r>
              <a:rPr sz="1400" b="1" spc="-20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старше;</a:t>
            </a:r>
            <a:endParaRPr sz="1400">
              <a:latin typeface="Times New Roman"/>
              <a:cs typeface="Times New Roman"/>
            </a:endParaRPr>
          </a:p>
          <a:p>
            <a:pPr marL="12700" marR="5080" indent="540385" algn="just">
              <a:lnSpc>
                <a:spcPct val="103600"/>
              </a:lnSpc>
              <a:spcBef>
                <a:spcPts val="15"/>
              </a:spcBef>
              <a:buFont typeface="Courier New"/>
              <a:buChar char="o"/>
              <a:tabLst>
                <a:tab pos="911860" algn="l"/>
              </a:tabLst>
            </a:pPr>
            <a:r>
              <a:rPr sz="1400" b="1" dirty="0">
                <a:latin typeface="Times New Roman"/>
                <a:cs typeface="Times New Roman"/>
              </a:rPr>
              <a:t>у</a:t>
            </a:r>
            <a:r>
              <a:rPr sz="1400" b="1" spc="32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Вас</a:t>
            </a:r>
            <a:r>
              <a:rPr sz="1400" b="1" spc="32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есть</a:t>
            </a:r>
            <a:r>
              <a:rPr sz="1400" b="1" spc="32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хронические</a:t>
            </a:r>
            <a:r>
              <a:rPr sz="1400" b="1" spc="32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заболевания</a:t>
            </a:r>
            <a:r>
              <a:rPr sz="1400" b="1" spc="32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(сахарный</a:t>
            </a:r>
            <a:r>
              <a:rPr sz="1400" b="1" spc="33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диабет,</a:t>
            </a:r>
            <a:r>
              <a:rPr sz="1400" b="1" spc="325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сердечно- </a:t>
            </a:r>
            <a:r>
              <a:rPr sz="1400" b="1" dirty="0">
                <a:latin typeface="Times New Roman"/>
                <a:cs typeface="Times New Roman"/>
              </a:rPr>
              <a:t>сосудистые</a:t>
            </a:r>
            <a:r>
              <a:rPr sz="1400" b="1" spc="380" dirty="0">
                <a:latin typeface="Times New Roman"/>
                <a:cs typeface="Times New Roman"/>
              </a:rPr>
              <a:t>   </a:t>
            </a:r>
            <a:r>
              <a:rPr sz="1400" b="1" dirty="0">
                <a:latin typeface="Times New Roman"/>
                <a:cs typeface="Times New Roman"/>
              </a:rPr>
              <a:t>заболевания,</a:t>
            </a:r>
            <a:r>
              <a:rPr sz="1400" b="1" spc="380" dirty="0">
                <a:latin typeface="Times New Roman"/>
                <a:cs typeface="Times New Roman"/>
              </a:rPr>
              <a:t>   </a:t>
            </a:r>
            <a:r>
              <a:rPr sz="1400" b="1" dirty="0">
                <a:latin typeface="Times New Roman"/>
                <a:cs typeface="Times New Roman"/>
              </a:rPr>
              <a:t>онкологические</a:t>
            </a:r>
            <a:r>
              <a:rPr sz="1400" b="1" spc="385" dirty="0">
                <a:latin typeface="Times New Roman"/>
                <a:cs typeface="Times New Roman"/>
              </a:rPr>
              <a:t>   </a:t>
            </a:r>
            <a:r>
              <a:rPr sz="1400" b="1" dirty="0">
                <a:latin typeface="Times New Roman"/>
                <a:cs typeface="Times New Roman"/>
              </a:rPr>
              <a:t>заболевания,</a:t>
            </a:r>
            <a:r>
              <a:rPr sz="1400" b="1" spc="380" dirty="0">
                <a:latin typeface="Times New Roman"/>
                <a:cs typeface="Times New Roman"/>
              </a:rPr>
              <a:t>   </a:t>
            </a:r>
            <a:r>
              <a:rPr sz="1400" b="1" spc="-10" dirty="0">
                <a:latin typeface="Times New Roman"/>
                <a:cs typeface="Times New Roman"/>
              </a:rPr>
              <a:t>хронические </a:t>
            </a:r>
            <a:r>
              <a:rPr sz="1400" b="1" dirty="0">
                <a:latin typeface="Times New Roman"/>
                <a:cs typeface="Times New Roman"/>
              </a:rPr>
              <a:t>заболеваниям</a:t>
            </a:r>
            <a:r>
              <a:rPr sz="1400" b="1" spc="-2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почек</a:t>
            </a:r>
            <a:r>
              <a:rPr sz="1400" b="1" spc="-2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и</a:t>
            </a:r>
            <a:r>
              <a:rPr sz="1400" b="1" spc="-2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печени,</a:t>
            </a:r>
            <a:r>
              <a:rPr sz="1400" b="1" spc="-25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иммунодефицитные</a:t>
            </a:r>
            <a:r>
              <a:rPr sz="1400" b="1" spc="-30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состояния);</a:t>
            </a:r>
            <a:endParaRPr sz="1400">
              <a:latin typeface="Times New Roman"/>
              <a:cs typeface="Times New Roman"/>
            </a:endParaRPr>
          </a:p>
          <a:p>
            <a:pPr marL="911860" indent="-358775" algn="just">
              <a:lnSpc>
                <a:spcPct val="100000"/>
              </a:lnSpc>
              <a:spcBef>
                <a:spcPts val="45"/>
              </a:spcBef>
              <a:buFont typeface="Courier New"/>
              <a:buChar char="o"/>
              <a:tabLst>
                <a:tab pos="911860" algn="l"/>
              </a:tabLst>
            </a:pPr>
            <a:r>
              <a:rPr sz="1400" b="1" dirty="0">
                <a:latin typeface="Times New Roman"/>
                <a:cs typeface="Times New Roman"/>
              </a:rPr>
              <a:t>у</a:t>
            </a:r>
            <a:r>
              <a:rPr sz="1400" b="1" spc="-3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Вас</a:t>
            </a:r>
            <a:r>
              <a:rPr sz="1400" b="1" spc="-3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есть</a:t>
            </a:r>
            <a:r>
              <a:rPr sz="1400" b="1" spc="-2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избыточный</a:t>
            </a:r>
            <a:r>
              <a:rPr sz="1400" b="1" spc="-30" dirty="0">
                <a:latin typeface="Times New Roman"/>
                <a:cs typeface="Times New Roman"/>
              </a:rPr>
              <a:t> </a:t>
            </a:r>
            <a:r>
              <a:rPr sz="1400" b="1" spc="-20" dirty="0">
                <a:latin typeface="Times New Roman"/>
                <a:cs typeface="Times New Roman"/>
              </a:rPr>
              <a:t>вес.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550">
              <a:latin typeface="Times New Roman"/>
              <a:cs typeface="Times New Roman"/>
            </a:endParaRPr>
          </a:p>
          <a:p>
            <a:pPr marL="553085" algn="just">
              <a:lnSpc>
                <a:spcPct val="100000"/>
              </a:lnSpc>
            </a:pPr>
            <a:r>
              <a:rPr sz="1400" b="1" dirty="0">
                <a:latin typeface="Times New Roman"/>
                <a:cs typeface="Times New Roman"/>
              </a:rPr>
              <a:t>Ваши</a:t>
            </a:r>
            <a:r>
              <a:rPr sz="1400" b="1" spc="-30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действия:</a:t>
            </a:r>
            <a:endParaRPr sz="1400">
              <a:latin typeface="Times New Roman"/>
              <a:cs typeface="Times New Roman"/>
            </a:endParaRPr>
          </a:p>
          <a:p>
            <a:pPr marL="732790" indent="-180975" algn="just">
              <a:lnSpc>
                <a:spcPct val="100000"/>
              </a:lnSpc>
              <a:spcBef>
                <a:spcPts val="285"/>
              </a:spcBef>
              <a:buFont typeface="Symbol"/>
              <a:buChar char=""/>
              <a:tabLst>
                <a:tab pos="732790" algn="l"/>
              </a:tabLst>
            </a:pPr>
            <a:r>
              <a:rPr sz="1400" dirty="0">
                <a:latin typeface="Times New Roman"/>
                <a:cs typeface="Times New Roman"/>
              </a:rPr>
              <a:t>Оставайтесь</a:t>
            </a:r>
            <a:r>
              <a:rPr sz="1400" spc="-70" dirty="0">
                <a:latin typeface="Times New Roman"/>
                <a:cs typeface="Times New Roman"/>
              </a:rPr>
              <a:t> </a:t>
            </a:r>
            <a:r>
              <a:rPr sz="1400" spc="-20" dirty="0">
                <a:latin typeface="Times New Roman"/>
                <a:cs typeface="Times New Roman"/>
              </a:rPr>
              <a:t>дома.</a:t>
            </a:r>
            <a:endParaRPr sz="1400">
              <a:latin typeface="Times New Roman"/>
              <a:cs typeface="Times New Roman"/>
            </a:endParaRPr>
          </a:p>
          <a:p>
            <a:pPr marL="12700" marR="5080" indent="539115" algn="just">
              <a:lnSpc>
                <a:spcPct val="110000"/>
              </a:lnSpc>
              <a:spcBef>
                <a:spcPts val="100"/>
              </a:spcBef>
              <a:buFont typeface="Symbol"/>
              <a:buChar char=""/>
              <a:tabLst>
                <a:tab pos="732790" algn="l"/>
              </a:tabLst>
            </a:pPr>
            <a:r>
              <a:rPr sz="1400" dirty="0">
                <a:latin typeface="Times New Roman"/>
                <a:cs typeface="Times New Roman"/>
              </a:rPr>
              <a:t>Если</a:t>
            </a:r>
            <a:r>
              <a:rPr sz="1400" spc="275" dirty="0">
                <a:latin typeface="Times New Roman"/>
                <a:cs typeface="Times New Roman"/>
              </a:rPr>
              <a:t>  </a:t>
            </a:r>
            <a:r>
              <a:rPr sz="1400" dirty="0">
                <a:latin typeface="Times New Roman"/>
                <a:cs typeface="Times New Roman"/>
              </a:rPr>
              <a:t>Вы</a:t>
            </a:r>
            <a:r>
              <a:rPr sz="1400" spc="275" dirty="0">
                <a:latin typeface="Times New Roman"/>
                <a:cs typeface="Times New Roman"/>
              </a:rPr>
              <a:t>  </a:t>
            </a:r>
            <a:r>
              <a:rPr sz="1400" dirty="0">
                <a:latin typeface="Times New Roman"/>
                <a:cs typeface="Times New Roman"/>
              </a:rPr>
              <a:t>проживаете</a:t>
            </a:r>
            <a:r>
              <a:rPr sz="1400" spc="275" dirty="0">
                <a:latin typeface="Times New Roman"/>
                <a:cs typeface="Times New Roman"/>
              </a:rPr>
              <a:t>  </a:t>
            </a:r>
            <a:r>
              <a:rPr sz="1400" dirty="0">
                <a:latin typeface="Times New Roman"/>
                <a:cs typeface="Times New Roman"/>
              </a:rPr>
              <a:t>не</a:t>
            </a:r>
            <a:r>
              <a:rPr sz="1400" spc="280" dirty="0">
                <a:latin typeface="Times New Roman"/>
                <a:cs typeface="Times New Roman"/>
              </a:rPr>
              <a:t>  </a:t>
            </a:r>
            <a:r>
              <a:rPr sz="1400" dirty="0">
                <a:latin typeface="Times New Roman"/>
                <a:cs typeface="Times New Roman"/>
              </a:rPr>
              <a:t>один</a:t>
            </a:r>
            <a:r>
              <a:rPr sz="1400" spc="275" dirty="0">
                <a:latin typeface="Times New Roman"/>
                <a:cs typeface="Times New Roman"/>
              </a:rPr>
              <a:t>  </a:t>
            </a:r>
            <a:r>
              <a:rPr sz="1400" dirty="0">
                <a:latin typeface="Times New Roman"/>
                <a:cs typeface="Times New Roman"/>
              </a:rPr>
              <a:t>в</a:t>
            </a:r>
            <a:r>
              <a:rPr sz="1400" spc="275" dirty="0">
                <a:latin typeface="Times New Roman"/>
                <a:cs typeface="Times New Roman"/>
              </a:rPr>
              <a:t>  </a:t>
            </a:r>
            <a:r>
              <a:rPr sz="1400" dirty="0">
                <a:latin typeface="Times New Roman"/>
                <a:cs typeface="Times New Roman"/>
              </a:rPr>
              <a:t>квартире/доме,</a:t>
            </a:r>
            <a:r>
              <a:rPr sz="1400" spc="275" dirty="0">
                <a:latin typeface="Times New Roman"/>
                <a:cs typeface="Times New Roman"/>
              </a:rPr>
              <a:t>  </a:t>
            </a:r>
            <a:r>
              <a:rPr sz="1400" dirty="0">
                <a:latin typeface="Times New Roman"/>
                <a:cs typeface="Times New Roman"/>
              </a:rPr>
              <a:t>по</a:t>
            </a:r>
            <a:r>
              <a:rPr sz="1400" spc="275" dirty="0">
                <a:latin typeface="Times New Roman"/>
                <a:cs typeface="Times New Roman"/>
              </a:rPr>
              <a:t>  </a:t>
            </a:r>
            <a:r>
              <a:rPr sz="1400" spc="-10" dirty="0">
                <a:latin typeface="Times New Roman"/>
                <a:cs typeface="Times New Roman"/>
              </a:rPr>
              <a:t>возможности </a:t>
            </a:r>
            <a:r>
              <a:rPr sz="1400" dirty="0">
                <a:latin typeface="Times New Roman"/>
                <a:cs typeface="Times New Roman"/>
              </a:rPr>
              <a:t>изолируйтесь</a:t>
            </a:r>
            <a:r>
              <a:rPr sz="1400" spc="3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</a:t>
            </a:r>
            <a:r>
              <a:rPr sz="1400" spc="3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отдельной</a:t>
            </a:r>
            <a:r>
              <a:rPr sz="1400" spc="3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комнате,</a:t>
            </a:r>
            <a:r>
              <a:rPr sz="1400" spc="3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избегайте</a:t>
            </a:r>
            <a:r>
              <a:rPr sz="1400" spc="3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тесных</a:t>
            </a:r>
            <a:r>
              <a:rPr sz="1400" spc="3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контактов</a:t>
            </a:r>
            <a:r>
              <a:rPr sz="1400" spc="3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</a:t>
            </a:r>
            <a:r>
              <a:rPr sz="1400" spc="33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домочадцами, </a:t>
            </a:r>
            <a:r>
              <a:rPr sz="1400" dirty="0">
                <a:latin typeface="Times New Roman"/>
                <a:cs typeface="Times New Roman"/>
              </a:rPr>
              <a:t>носите</a:t>
            </a:r>
            <a:r>
              <a:rPr sz="1400" spc="1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маску</a:t>
            </a:r>
            <a:r>
              <a:rPr sz="1400" spc="1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при</a:t>
            </a:r>
            <a:r>
              <a:rPr sz="1400" spc="1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выходе</a:t>
            </a:r>
            <a:r>
              <a:rPr sz="1400" spc="1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из</a:t>
            </a:r>
            <a:r>
              <a:rPr sz="1400" spc="1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комнаты,</a:t>
            </a:r>
            <a:r>
              <a:rPr sz="1400" spc="1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маски</a:t>
            </a:r>
            <a:r>
              <a:rPr sz="1400" spc="1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или</a:t>
            </a:r>
            <a:r>
              <a:rPr sz="1400" spc="1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респираторы</a:t>
            </a:r>
            <a:r>
              <a:rPr sz="1400" spc="1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должны</a:t>
            </a:r>
            <a:r>
              <a:rPr sz="1400" spc="1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носить</a:t>
            </a:r>
            <a:r>
              <a:rPr sz="1400" spc="150" dirty="0">
                <a:latin typeface="Times New Roman"/>
                <a:cs typeface="Times New Roman"/>
              </a:rPr>
              <a:t> </a:t>
            </a:r>
            <a:r>
              <a:rPr sz="1400" spc="-25" dirty="0">
                <a:latin typeface="Times New Roman"/>
                <a:cs typeface="Times New Roman"/>
              </a:rPr>
              <a:t>все </a:t>
            </a:r>
            <a:r>
              <a:rPr sz="1400" spc="-10" dirty="0">
                <a:latin typeface="Times New Roman"/>
                <a:cs typeface="Times New Roman"/>
              </a:rPr>
              <a:t>домочадцы.</a:t>
            </a:r>
            <a:endParaRPr sz="1400">
              <a:latin typeface="Times New Roman"/>
              <a:cs typeface="Times New Roman"/>
            </a:endParaRPr>
          </a:p>
          <a:p>
            <a:pPr marL="732790" indent="-180975" algn="just">
              <a:lnSpc>
                <a:spcPct val="100000"/>
              </a:lnSpc>
              <a:spcBef>
                <a:spcPts val="285"/>
              </a:spcBef>
              <a:buFont typeface="Symbol"/>
              <a:buChar char=""/>
              <a:tabLst>
                <a:tab pos="732790" algn="l"/>
              </a:tabLst>
            </a:pPr>
            <a:r>
              <a:rPr sz="1400" dirty="0">
                <a:latin typeface="Times New Roman"/>
                <a:cs typeface="Times New Roman"/>
              </a:rPr>
              <a:t>Проветривайте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помещения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(регулярно,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1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раз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3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часа).</a:t>
            </a:r>
            <a:endParaRPr sz="1400">
              <a:latin typeface="Times New Roman"/>
              <a:cs typeface="Times New Roman"/>
            </a:endParaRPr>
          </a:p>
          <a:p>
            <a:pPr marL="12700" marR="5080" indent="539115" algn="just">
              <a:lnSpc>
                <a:spcPct val="110000"/>
              </a:lnSpc>
              <a:spcBef>
                <a:spcPts val="95"/>
              </a:spcBef>
              <a:buFont typeface="Symbol"/>
              <a:buChar char=""/>
              <a:tabLst>
                <a:tab pos="732790" algn="l"/>
              </a:tabLst>
            </a:pPr>
            <a:r>
              <a:rPr sz="1400" dirty="0">
                <a:latin typeface="Times New Roman"/>
                <a:cs typeface="Times New Roman"/>
              </a:rPr>
              <a:t>Соблюдайте</a:t>
            </a:r>
            <a:r>
              <a:rPr sz="1400" spc="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питьевой</a:t>
            </a:r>
            <a:r>
              <a:rPr sz="1400" spc="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режим</a:t>
            </a:r>
            <a:r>
              <a:rPr sz="1400" spc="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(не</a:t>
            </a:r>
            <a:r>
              <a:rPr sz="1400" spc="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менее</a:t>
            </a:r>
            <a:r>
              <a:rPr sz="1400" spc="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2</a:t>
            </a:r>
            <a:r>
              <a:rPr sz="1400" spc="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литров</a:t>
            </a:r>
            <a:r>
              <a:rPr sz="1400" spc="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</a:t>
            </a:r>
            <a:r>
              <a:rPr sz="1400" spc="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сутки</a:t>
            </a:r>
            <a:r>
              <a:rPr sz="1400" spc="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при</a:t>
            </a:r>
            <a:r>
              <a:rPr sz="1400" spc="7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повышенной </a:t>
            </a:r>
            <a:r>
              <a:rPr sz="1400" dirty="0">
                <a:latin typeface="Times New Roman"/>
                <a:cs typeface="Times New Roman"/>
              </a:rPr>
              <a:t>температуре</a:t>
            </a:r>
            <a:r>
              <a:rPr sz="1400" spc="-7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тела).</a:t>
            </a:r>
            <a:endParaRPr sz="1400">
              <a:latin typeface="Times New Roman"/>
              <a:cs typeface="Times New Roman"/>
            </a:endParaRPr>
          </a:p>
          <a:p>
            <a:pPr marL="732790" indent="-180975" algn="just">
              <a:lnSpc>
                <a:spcPct val="100000"/>
              </a:lnSpc>
              <a:spcBef>
                <a:spcPts val="290"/>
              </a:spcBef>
              <a:buFont typeface="Symbol"/>
              <a:buChar char=""/>
              <a:tabLst>
                <a:tab pos="732790" algn="l"/>
              </a:tabLst>
            </a:pPr>
            <a:r>
              <a:rPr sz="1400" dirty="0">
                <a:latin typeface="Times New Roman"/>
                <a:cs typeface="Times New Roman"/>
              </a:rPr>
              <a:t>Измеряйте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температуру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тела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не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реже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3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раз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сутки.</a:t>
            </a:r>
            <a:endParaRPr sz="1400">
              <a:latin typeface="Times New Roman"/>
              <a:cs typeface="Times New Roman"/>
            </a:endParaRPr>
          </a:p>
          <a:p>
            <a:pPr marL="12700" marR="5080" indent="539115" algn="just">
              <a:lnSpc>
                <a:spcPct val="108600"/>
              </a:lnSpc>
              <a:spcBef>
                <a:spcPts val="120"/>
              </a:spcBef>
              <a:buFont typeface="Symbol"/>
              <a:buChar char=""/>
              <a:tabLst>
                <a:tab pos="732790" algn="l"/>
              </a:tabLst>
            </a:pPr>
            <a:r>
              <a:rPr sz="1400" dirty="0">
                <a:latin typeface="Times New Roman"/>
                <a:cs typeface="Times New Roman"/>
              </a:rPr>
              <a:t>При</a:t>
            </a:r>
            <a:r>
              <a:rPr sz="1400" spc="2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возможности</a:t>
            </a:r>
            <a:r>
              <a:rPr sz="1400" spc="2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измеряйте</a:t>
            </a:r>
            <a:r>
              <a:rPr sz="1400" spc="2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сатурацию</a:t>
            </a:r>
            <a:r>
              <a:rPr sz="1400" spc="2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пульсоксиметром</a:t>
            </a:r>
            <a:r>
              <a:rPr sz="1400" spc="2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2</a:t>
            </a:r>
            <a:r>
              <a:rPr sz="1400" spc="2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раза</a:t>
            </a:r>
            <a:r>
              <a:rPr sz="1400" spc="2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</a:t>
            </a:r>
            <a:r>
              <a:rPr sz="1400" spc="270" dirty="0">
                <a:latin typeface="Times New Roman"/>
                <a:cs typeface="Times New Roman"/>
              </a:rPr>
              <a:t> </a:t>
            </a:r>
            <a:r>
              <a:rPr sz="1400" spc="-20" dirty="0">
                <a:latin typeface="Times New Roman"/>
                <a:cs typeface="Times New Roman"/>
              </a:rPr>
              <a:t>день </a:t>
            </a:r>
            <a:r>
              <a:rPr sz="1400" dirty="0">
                <a:latin typeface="Times New Roman"/>
                <a:cs typeface="Times New Roman"/>
              </a:rPr>
              <a:t>(нормальные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показатели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пульсоксиметрии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–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не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ниже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95-96%).</a:t>
            </a:r>
            <a:endParaRPr sz="1400">
              <a:latin typeface="Times New Roman"/>
              <a:cs typeface="Times New Roman"/>
            </a:endParaRPr>
          </a:p>
          <a:p>
            <a:pPr marL="12700" marR="5080" indent="539115" algn="just">
              <a:lnSpc>
                <a:spcPct val="109300"/>
              </a:lnSpc>
              <a:spcBef>
                <a:spcPts val="155"/>
              </a:spcBef>
              <a:buFont typeface="Symbol"/>
              <a:buChar char=""/>
              <a:tabLst>
                <a:tab pos="732790" algn="l"/>
              </a:tabLst>
            </a:pPr>
            <a:r>
              <a:rPr sz="1400" dirty="0">
                <a:latin typeface="Times New Roman"/>
                <a:cs typeface="Times New Roman"/>
              </a:rPr>
              <a:t>Возможно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использование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противовирусных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препаратов,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капли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или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спрей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50" dirty="0">
                <a:latin typeface="Times New Roman"/>
                <a:cs typeface="Times New Roman"/>
              </a:rPr>
              <a:t>в </a:t>
            </a:r>
            <a:r>
              <a:rPr sz="1400" dirty="0">
                <a:latin typeface="Times New Roman"/>
                <a:cs typeface="Times New Roman"/>
              </a:rPr>
              <a:t>нос</a:t>
            </a:r>
            <a:r>
              <a:rPr sz="1400" spc="409" dirty="0">
                <a:latin typeface="Times New Roman"/>
                <a:cs typeface="Times New Roman"/>
              </a:rPr>
              <a:t>  </a:t>
            </a:r>
            <a:r>
              <a:rPr sz="1400" dirty="0">
                <a:latin typeface="Times New Roman"/>
                <a:cs typeface="Times New Roman"/>
              </a:rPr>
              <a:t>(</a:t>
            </a:r>
            <a:r>
              <a:rPr sz="1400" i="1" dirty="0">
                <a:latin typeface="Times New Roman"/>
                <a:cs typeface="Times New Roman"/>
              </a:rPr>
              <a:t>например,</a:t>
            </a:r>
            <a:r>
              <a:rPr sz="1400" i="1" spc="405" dirty="0">
                <a:latin typeface="Times New Roman"/>
                <a:cs typeface="Times New Roman"/>
              </a:rPr>
              <a:t>  </a:t>
            </a:r>
            <a:r>
              <a:rPr sz="1400" i="1" dirty="0">
                <a:latin typeface="Times New Roman"/>
                <a:cs typeface="Times New Roman"/>
              </a:rPr>
              <a:t>содержащие</a:t>
            </a:r>
            <a:r>
              <a:rPr sz="1400" i="1" spc="415" dirty="0">
                <a:latin typeface="Times New Roman"/>
                <a:cs typeface="Times New Roman"/>
              </a:rPr>
              <a:t>  </a:t>
            </a:r>
            <a:r>
              <a:rPr sz="1400" i="1" spc="-10" dirty="0">
                <a:latin typeface="Times New Roman"/>
                <a:cs typeface="Times New Roman"/>
              </a:rPr>
              <a:t>интерферон-</a:t>
            </a:r>
            <a:r>
              <a:rPr sz="1400" i="1" dirty="0">
                <a:latin typeface="Times New Roman"/>
                <a:cs typeface="Times New Roman"/>
              </a:rPr>
              <a:t>альфа</a:t>
            </a:r>
            <a:r>
              <a:rPr sz="1400" dirty="0">
                <a:latin typeface="Times New Roman"/>
                <a:cs typeface="Times New Roman"/>
              </a:rPr>
              <a:t>),</a:t>
            </a:r>
            <a:r>
              <a:rPr sz="1400" spc="405" dirty="0">
                <a:latin typeface="Times New Roman"/>
                <a:cs typeface="Times New Roman"/>
              </a:rPr>
              <a:t>  </a:t>
            </a:r>
            <a:r>
              <a:rPr sz="1400" dirty="0">
                <a:latin typeface="Times New Roman"/>
                <a:cs typeface="Times New Roman"/>
              </a:rPr>
              <a:t>беременным</a:t>
            </a:r>
            <a:r>
              <a:rPr sz="1400" spc="415" dirty="0">
                <a:latin typeface="Times New Roman"/>
                <a:cs typeface="Times New Roman"/>
              </a:rPr>
              <a:t>  </a:t>
            </a:r>
            <a:r>
              <a:rPr sz="1400" dirty="0">
                <a:latin typeface="Times New Roman"/>
                <a:cs typeface="Times New Roman"/>
              </a:rPr>
              <a:t>только</a:t>
            </a:r>
            <a:r>
              <a:rPr sz="1400" spc="409" dirty="0">
                <a:latin typeface="Times New Roman"/>
                <a:cs typeface="Times New Roman"/>
              </a:rPr>
              <a:t>  </a:t>
            </a:r>
            <a:r>
              <a:rPr sz="1400" spc="-25" dirty="0">
                <a:latin typeface="Times New Roman"/>
                <a:cs typeface="Times New Roman"/>
              </a:rPr>
              <a:t>по </a:t>
            </a:r>
            <a:r>
              <a:rPr sz="1400" dirty="0">
                <a:latin typeface="Times New Roman"/>
                <a:cs typeface="Times New Roman"/>
              </a:rPr>
              <a:t>назначению</a:t>
            </a:r>
            <a:r>
              <a:rPr sz="1400" spc="-7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врача.</a:t>
            </a:r>
            <a:endParaRPr sz="1400">
              <a:latin typeface="Times New Roman"/>
              <a:cs typeface="Times New Roman"/>
            </a:endParaRPr>
          </a:p>
          <a:p>
            <a:pPr marL="12700" marR="5080" indent="539115" algn="just">
              <a:lnSpc>
                <a:spcPct val="102899"/>
              </a:lnSpc>
              <a:spcBef>
                <a:spcPts val="240"/>
              </a:spcBef>
              <a:buFont typeface="Symbol"/>
              <a:buChar char=""/>
              <a:tabLst>
                <a:tab pos="732790" algn="l"/>
              </a:tabLst>
            </a:pPr>
            <a:r>
              <a:rPr sz="1400" dirty="0">
                <a:latin typeface="Times New Roman"/>
                <a:cs typeface="Times New Roman"/>
              </a:rPr>
              <a:t>При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насморке</a:t>
            </a:r>
            <a:r>
              <a:rPr sz="1400" spc="-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и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заложенности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носа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можно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использовать</a:t>
            </a:r>
            <a:r>
              <a:rPr sz="1400" spc="-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солевые</a:t>
            </a:r>
            <a:r>
              <a:rPr sz="1400" spc="-4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растворы, </a:t>
            </a:r>
            <a:r>
              <a:rPr sz="1400" dirty="0">
                <a:latin typeface="Times New Roman"/>
                <a:cs typeface="Times New Roman"/>
              </a:rPr>
              <a:t>в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том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числе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на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основе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морской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воды.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0"/>
              </a:spcBef>
            </a:pPr>
            <a:r>
              <a:rPr dirty="0"/>
              <a:t>3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01300" y="8222879"/>
            <a:ext cx="192151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356235" algn="l"/>
                <a:tab pos="1393825" algn="l"/>
              </a:tabLst>
            </a:pPr>
            <a:r>
              <a:rPr sz="1400" spc="-25" dirty="0">
                <a:latin typeface="Times New Roman"/>
                <a:cs typeface="Times New Roman"/>
              </a:rPr>
              <a:t>на</a:t>
            </a:r>
            <a:r>
              <a:rPr sz="1400" dirty="0">
                <a:latin typeface="Times New Roman"/>
                <a:cs typeface="Times New Roman"/>
              </a:rPr>
              <a:t>	</a:t>
            </a:r>
            <a:r>
              <a:rPr sz="1400" spc="-10" dirty="0">
                <a:latin typeface="Times New Roman"/>
                <a:cs typeface="Times New Roman"/>
              </a:rPr>
              <a:t>регулярной</a:t>
            </a:r>
            <a:r>
              <a:rPr sz="1400" dirty="0">
                <a:latin typeface="Times New Roman"/>
                <a:cs typeface="Times New Roman"/>
              </a:rPr>
              <a:t>	</a:t>
            </a:r>
            <a:r>
              <a:rPr sz="1400" spc="-10" dirty="0">
                <a:latin typeface="Times New Roman"/>
                <a:cs typeface="Times New Roman"/>
              </a:rPr>
              <a:t>основе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18701" y="8203372"/>
            <a:ext cx="4438015" cy="741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539115">
              <a:lnSpc>
                <a:spcPct val="108600"/>
              </a:lnSpc>
              <a:spcBef>
                <a:spcPts val="100"/>
              </a:spcBef>
              <a:buFont typeface="Symbol"/>
              <a:buChar char=""/>
              <a:tabLst>
                <a:tab pos="732790" algn="l"/>
                <a:tab pos="1781810" algn="l"/>
                <a:tab pos="2580640" algn="l"/>
                <a:tab pos="3060700" algn="l"/>
                <a:tab pos="3624579" algn="l"/>
              </a:tabLst>
            </a:pPr>
            <a:r>
              <a:rPr sz="1400" spc="-10" dirty="0">
                <a:latin typeface="Times New Roman"/>
                <a:cs typeface="Times New Roman"/>
              </a:rPr>
              <a:t>Препараты,</a:t>
            </a:r>
            <a:r>
              <a:rPr sz="1400" dirty="0">
                <a:latin typeface="Times New Roman"/>
                <a:cs typeface="Times New Roman"/>
              </a:rPr>
              <a:t>	</a:t>
            </a:r>
            <a:r>
              <a:rPr sz="1400" spc="-10" dirty="0">
                <a:latin typeface="Times New Roman"/>
                <a:cs typeface="Times New Roman"/>
              </a:rPr>
              <a:t>которые</a:t>
            </a:r>
            <a:r>
              <a:rPr sz="1400" dirty="0">
                <a:latin typeface="Times New Roman"/>
                <a:cs typeface="Times New Roman"/>
              </a:rPr>
              <a:t>	</a:t>
            </a:r>
            <a:r>
              <a:rPr sz="1400" spc="-25" dirty="0">
                <a:latin typeface="Times New Roman"/>
                <a:cs typeface="Times New Roman"/>
              </a:rPr>
              <a:t>Вам</a:t>
            </a:r>
            <a:r>
              <a:rPr sz="1400" dirty="0">
                <a:latin typeface="Times New Roman"/>
                <a:cs typeface="Times New Roman"/>
              </a:rPr>
              <a:t>	</a:t>
            </a:r>
            <a:r>
              <a:rPr sz="1400" spc="-20" dirty="0">
                <a:latin typeface="Times New Roman"/>
                <a:cs typeface="Times New Roman"/>
              </a:rPr>
              <a:t>были</a:t>
            </a:r>
            <a:r>
              <a:rPr sz="1400" dirty="0">
                <a:latin typeface="Times New Roman"/>
                <a:cs typeface="Times New Roman"/>
              </a:rPr>
              <a:t>	</a:t>
            </a:r>
            <a:r>
              <a:rPr sz="1400" spc="-10" dirty="0">
                <a:latin typeface="Times New Roman"/>
                <a:cs typeface="Times New Roman"/>
              </a:rPr>
              <a:t>назначены </a:t>
            </a:r>
            <a:r>
              <a:rPr sz="1400" dirty="0">
                <a:latin typeface="Times New Roman"/>
                <a:cs typeface="Times New Roman"/>
              </a:rPr>
              <a:t>необходимо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продолжить</a:t>
            </a:r>
            <a:r>
              <a:rPr sz="1400" b="1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принимать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</a:t>
            </a:r>
            <a:r>
              <a:rPr sz="1400" spc="-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той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же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дозировке.</a:t>
            </a:r>
            <a:endParaRPr sz="1400">
              <a:latin typeface="Times New Roman"/>
              <a:cs typeface="Times New Roman"/>
            </a:endParaRPr>
          </a:p>
          <a:p>
            <a:pPr marL="732790" indent="-180975">
              <a:lnSpc>
                <a:spcPct val="100000"/>
              </a:lnSpc>
              <a:spcBef>
                <a:spcPts val="310"/>
              </a:spcBef>
              <a:buFont typeface="Symbol"/>
              <a:buChar char=""/>
              <a:tabLst>
                <a:tab pos="732790" algn="l"/>
              </a:tabLst>
            </a:pPr>
            <a:r>
              <a:rPr sz="1400" dirty="0">
                <a:latin typeface="Times New Roman"/>
                <a:cs typeface="Times New Roman"/>
              </a:rPr>
              <a:t>Лечение</a:t>
            </a:r>
            <a:r>
              <a:rPr sz="1400" spc="-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Вам</a:t>
            </a:r>
            <a:r>
              <a:rPr sz="1400" spc="-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назначит</a:t>
            </a:r>
            <a:r>
              <a:rPr sz="1400" spc="-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медицинский</a:t>
            </a:r>
            <a:r>
              <a:rPr sz="1400" spc="-4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работник.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75901" y="9158615"/>
            <a:ext cx="6048375" cy="4279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0000"/>
              </a:lnSpc>
              <a:spcBef>
                <a:spcPts val="100"/>
              </a:spcBef>
              <a:tabLst>
                <a:tab pos="1270000" algn="l"/>
                <a:tab pos="2161540" algn="l"/>
                <a:tab pos="3210560" algn="l"/>
                <a:tab pos="3430270" algn="l"/>
                <a:tab pos="4553585" algn="l"/>
                <a:tab pos="4774565" algn="l"/>
                <a:tab pos="5806440" algn="l"/>
              </a:tabLst>
            </a:pPr>
            <a:r>
              <a:rPr sz="1200" i="1" spc="-10" dirty="0">
                <a:latin typeface="Times New Roman"/>
                <a:cs typeface="Times New Roman"/>
              </a:rPr>
              <a:t>*Лекарственные</a:t>
            </a:r>
            <a:r>
              <a:rPr sz="1200" i="1" dirty="0">
                <a:latin typeface="Times New Roman"/>
                <a:cs typeface="Times New Roman"/>
              </a:rPr>
              <a:t>	</a:t>
            </a:r>
            <a:r>
              <a:rPr sz="1200" i="1" spc="-10" dirty="0">
                <a:latin typeface="Times New Roman"/>
                <a:cs typeface="Times New Roman"/>
              </a:rPr>
              <a:t>препараты</a:t>
            </a:r>
            <a:r>
              <a:rPr sz="1200" i="1" dirty="0">
                <a:latin typeface="Times New Roman"/>
                <a:cs typeface="Times New Roman"/>
              </a:rPr>
              <a:t>	</a:t>
            </a:r>
            <a:r>
              <a:rPr sz="1200" i="1" spc="-10" dirty="0">
                <a:latin typeface="Times New Roman"/>
                <a:cs typeface="Times New Roman"/>
              </a:rPr>
              <a:t>применяются</a:t>
            </a:r>
            <a:r>
              <a:rPr sz="1200" i="1" dirty="0">
                <a:latin typeface="Times New Roman"/>
                <a:cs typeface="Times New Roman"/>
              </a:rPr>
              <a:t>	</a:t>
            </a:r>
            <a:r>
              <a:rPr sz="1200" i="1" spc="-50" dirty="0">
                <a:latin typeface="Times New Roman"/>
                <a:cs typeface="Times New Roman"/>
              </a:rPr>
              <a:t>в</a:t>
            </a:r>
            <a:r>
              <a:rPr sz="1200" i="1" dirty="0">
                <a:latin typeface="Times New Roman"/>
                <a:cs typeface="Times New Roman"/>
              </a:rPr>
              <a:t>	</a:t>
            </a:r>
            <a:r>
              <a:rPr sz="1200" i="1" spc="-10" dirty="0">
                <a:latin typeface="Times New Roman"/>
                <a:cs typeface="Times New Roman"/>
              </a:rPr>
              <a:t>соответствии</a:t>
            </a:r>
            <a:r>
              <a:rPr sz="1200" i="1" dirty="0">
                <a:latin typeface="Times New Roman"/>
                <a:cs typeface="Times New Roman"/>
              </a:rPr>
              <a:t>	</a:t>
            </a:r>
            <a:r>
              <a:rPr sz="1200" i="1" spc="-50" dirty="0">
                <a:latin typeface="Times New Roman"/>
                <a:cs typeface="Times New Roman"/>
              </a:rPr>
              <a:t>с</a:t>
            </a:r>
            <a:r>
              <a:rPr sz="1200" i="1" dirty="0">
                <a:latin typeface="Times New Roman"/>
                <a:cs typeface="Times New Roman"/>
              </a:rPr>
              <a:t>	</a:t>
            </a:r>
            <a:r>
              <a:rPr sz="1200" i="1" spc="-10" dirty="0">
                <a:latin typeface="Times New Roman"/>
                <a:cs typeface="Times New Roman"/>
              </a:rPr>
              <a:t>инструкцией,</a:t>
            </a:r>
            <a:r>
              <a:rPr sz="1200" i="1" dirty="0">
                <a:latin typeface="Times New Roman"/>
                <a:cs typeface="Times New Roman"/>
              </a:rPr>
              <a:t>	</a:t>
            </a:r>
            <a:r>
              <a:rPr sz="1200" i="1" spc="-25" dirty="0">
                <a:latin typeface="Times New Roman"/>
                <a:cs typeface="Times New Roman"/>
              </a:rPr>
              <a:t>при </a:t>
            </a:r>
            <a:r>
              <a:rPr sz="1200" i="1" dirty="0">
                <a:latin typeface="Times New Roman"/>
                <a:cs typeface="Times New Roman"/>
              </a:rPr>
              <a:t>отсутствии</a:t>
            </a:r>
            <a:r>
              <a:rPr sz="1200" i="1" spc="-10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противопоказаний</a:t>
            </a:r>
            <a:r>
              <a:rPr sz="1200" i="1" spc="-5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к</a:t>
            </a:r>
            <a:r>
              <a:rPr sz="1200" i="1" spc="-5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их</a:t>
            </a:r>
            <a:r>
              <a:rPr sz="1200" i="1" spc="-10" dirty="0">
                <a:latin typeface="Times New Roman"/>
                <a:cs typeface="Times New Roman"/>
              </a:rPr>
              <a:t> применению.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7901" y="1010091"/>
            <a:ext cx="6607175" cy="3881120"/>
          </a:xfrm>
          <a:prstGeom prst="rect">
            <a:avLst/>
          </a:prstGeom>
        </p:spPr>
        <p:txBody>
          <a:bodyPr vert="horz" wrap="square" lIns="0" tIns="49530" rIns="0" bIns="0" rtlCol="0">
            <a:spAutoFit/>
          </a:bodyPr>
          <a:lstStyle/>
          <a:p>
            <a:pPr marL="603885">
              <a:lnSpc>
                <a:spcPct val="100000"/>
              </a:lnSpc>
              <a:spcBef>
                <a:spcPts val="390"/>
              </a:spcBef>
            </a:pPr>
            <a:r>
              <a:rPr sz="1400" b="1" i="1" dirty="0">
                <a:latin typeface="Times New Roman"/>
                <a:cs typeface="Times New Roman"/>
              </a:rPr>
              <a:t>!</a:t>
            </a:r>
            <a:r>
              <a:rPr sz="1400" b="1" i="1" spc="-40" dirty="0">
                <a:latin typeface="Times New Roman"/>
                <a:cs typeface="Times New Roman"/>
              </a:rPr>
              <a:t> </a:t>
            </a:r>
            <a:r>
              <a:rPr sz="1400" b="1" i="1" dirty="0">
                <a:latin typeface="Times New Roman"/>
                <a:cs typeface="Times New Roman"/>
              </a:rPr>
              <a:t>При</a:t>
            </a:r>
            <a:r>
              <a:rPr sz="1400" b="1" i="1" spc="-35" dirty="0">
                <a:latin typeface="Times New Roman"/>
                <a:cs typeface="Times New Roman"/>
              </a:rPr>
              <a:t> </a:t>
            </a:r>
            <a:r>
              <a:rPr sz="1400" b="1" i="1" dirty="0">
                <a:latin typeface="Times New Roman"/>
                <a:cs typeface="Times New Roman"/>
              </a:rPr>
              <a:t>появлении</a:t>
            </a:r>
            <a:r>
              <a:rPr sz="1400" b="1" i="1" spc="-40" dirty="0">
                <a:latin typeface="Times New Roman"/>
                <a:cs typeface="Times New Roman"/>
              </a:rPr>
              <a:t> </a:t>
            </a:r>
            <a:r>
              <a:rPr sz="1400" b="1" i="1" dirty="0">
                <a:latin typeface="Times New Roman"/>
                <a:cs typeface="Times New Roman"/>
              </a:rPr>
              <a:t>симптомов</a:t>
            </a:r>
            <a:r>
              <a:rPr sz="1400" b="1" i="1" spc="-35" dirty="0">
                <a:latin typeface="Times New Roman"/>
                <a:cs typeface="Times New Roman"/>
              </a:rPr>
              <a:t> </a:t>
            </a:r>
            <a:r>
              <a:rPr sz="1400" b="1" i="1" spc="-20" dirty="0">
                <a:latin typeface="Times New Roman"/>
                <a:cs typeface="Times New Roman"/>
              </a:rPr>
              <a:t>ОРВИ:</a:t>
            </a:r>
            <a:endParaRPr sz="1400">
              <a:latin typeface="Times New Roman"/>
              <a:cs typeface="Times New Roman"/>
            </a:endParaRPr>
          </a:p>
          <a:p>
            <a:pPr marL="962660" indent="-360045">
              <a:lnSpc>
                <a:spcPct val="100000"/>
              </a:lnSpc>
              <a:spcBef>
                <a:spcPts val="285"/>
              </a:spcBef>
              <a:buFont typeface="Symbol"/>
              <a:buChar char=""/>
              <a:tabLst>
                <a:tab pos="962025" algn="l"/>
                <a:tab pos="962660" algn="l"/>
              </a:tabLst>
            </a:pPr>
            <a:r>
              <a:rPr sz="1400" spc="-10" dirty="0">
                <a:latin typeface="Times New Roman"/>
                <a:cs typeface="Times New Roman"/>
              </a:rPr>
              <a:t>кашель;</a:t>
            </a:r>
            <a:endParaRPr sz="1400">
              <a:latin typeface="Times New Roman"/>
              <a:cs typeface="Times New Roman"/>
            </a:endParaRPr>
          </a:p>
          <a:p>
            <a:pPr marL="962660" indent="-360045">
              <a:lnSpc>
                <a:spcPct val="100000"/>
              </a:lnSpc>
              <a:spcBef>
                <a:spcPts val="290"/>
              </a:spcBef>
              <a:buFont typeface="Symbol"/>
              <a:buChar char=""/>
              <a:tabLst>
                <a:tab pos="962025" algn="l"/>
                <a:tab pos="962660" algn="l"/>
              </a:tabLst>
            </a:pPr>
            <a:r>
              <a:rPr sz="1400" spc="-10" dirty="0">
                <a:latin typeface="Times New Roman"/>
                <a:cs typeface="Times New Roman"/>
              </a:rPr>
              <a:t>насморк;</a:t>
            </a:r>
            <a:endParaRPr sz="1400">
              <a:latin typeface="Times New Roman"/>
              <a:cs typeface="Times New Roman"/>
            </a:endParaRPr>
          </a:p>
          <a:p>
            <a:pPr marL="962660" indent="-360045">
              <a:lnSpc>
                <a:spcPct val="100000"/>
              </a:lnSpc>
              <a:spcBef>
                <a:spcPts val="265"/>
              </a:spcBef>
              <a:buFont typeface="Symbol"/>
              <a:buChar char=""/>
              <a:tabLst>
                <a:tab pos="962025" algn="l"/>
                <a:tab pos="962660" algn="l"/>
              </a:tabLst>
            </a:pPr>
            <a:r>
              <a:rPr sz="1400" dirty="0">
                <a:latin typeface="Times New Roman"/>
                <a:cs typeface="Times New Roman"/>
              </a:rPr>
              <a:t>першение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или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боль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горле;</a:t>
            </a:r>
            <a:endParaRPr sz="1400">
              <a:latin typeface="Times New Roman"/>
              <a:cs typeface="Times New Roman"/>
            </a:endParaRPr>
          </a:p>
          <a:p>
            <a:pPr marL="962660" indent="-360045">
              <a:lnSpc>
                <a:spcPct val="100000"/>
              </a:lnSpc>
              <a:spcBef>
                <a:spcPts val="260"/>
              </a:spcBef>
              <a:buFont typeface="Symbol"/>
              <a:buChar char=""/>
              <a:tabLst>
                <a:tab pos="962025" algn="l"/>
                <a:tab pos="962660" algn="l"/>
              </a:tabLst>
            </a:pPr>
            <a:r>
              <a:rPr sz="1400" dirty="0">
                <a:latin typeface="Times New Roman"/>
                <a:cs typeface="Times New Roman"/>
              </a:rPr>
              <a:t>повышение</a:t>
            </a:r>
            <a:r>
              <a:rPr sz="1400" spc="-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температуры</a:t>
            </a:r>
            <a:r>
              <a:rPr sz="1400" spc="-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выше</a:t>
            </a:r>
            <a:r>
              <a:rPr sz="1400" spc="-5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38,0</a:t>
            </a:r>
            <a:r>
              <a:rPr sz="1350" spc="-15" baseline="30864" dirty="0">
                <a:latin typeface="Times New Roman"/>
                <a:cs typeface="Times New Roman"/>
              </a:rPr>
              <a:t>0</a:t>
            </a:r>
            <a:r>
              <a:rPr sz="1400" spc="-10" dirty="0">
                <a:latin typeface="Times New Roman"/>
                <a:cs typeface="Times New Roman"/>
              </a:rPr>
              <a:t>С.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Font typeface="Symbol"/>
              <a:buChar char=""/>
            </a:pPr>
            <a:endParaRPr sz="1600">
              <a:latin typeface="Times New Roman"/>
              <a:cs typeface="Times New Roman"/>
            </a:endParaRPr>
          </a:p>
          <a:p>
            <a:pPr marL="63500" marR="55244" indent="540385">
              <a:lnSpc>
                <a:spcPct val="110000"/>
              </a:lnSpc>
            </a:pPr>
            <a:r>
              <a:rPr sz="1400" dirty="0">
                <a:latin typeface="Times New Roman"/>
                <a:cs typeface="Times New Roman"/>
              </a:rPr>
              <a:t>Вам</a:t>
            </a:r>
            <a:r>
              <a:rPr sz="1400" spc="155" dirty="0">
                <a:latin typeface="Times New Roman"/>
                <a:cs typeface="Times New Roman"/>
              </a:rPr>
              <a:t> </a:t>
            </a:r>
            <a:r>
              <a:rPr sz="14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необходимо</a:t>
            </a:r>
            <a:r>
              <a:rPr sz="1400" b="1" spc="1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позвонить</a:t>
            </a:r>
            <a:r>
              <a:rPr sz="1400" spc="1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</a:t>
            </a:r>
            <a:r>
              <a:rPr sz="1400" spc="16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call-</a:t>
            </a:r>
            <a:r>
              <a:rPr sz="1400" dirty="0">
                <a:latin typeface="Times New Roman"/>
                <a:cs typeface="Times New Roman"/>
              </a:rPr>
              <a:t>центр</a:t>
            </a:r>
            <a:r>
              <a:rPr sz="1400" spc="1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Вашей</a:t>
            </a:r>
            <a:r>
              <a:rPr sz="1400" spc="1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поликлиники</a:t>
            </a:r>
            <a:r>
              <a:rPr sz="1400" spc="1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или</a:t>
            </a:r>
            <a:r>
              <a:rPr sz="1400" spc="1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</a:t>
            </a:r>
            <a:r>
              <a:rPr sz="1400" spc="15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единую </a:t>
            </a:r>
            <a:r>
              <a:rPr sz="1400" dirty="0">
                <a:latin typeface="Times New Roman"/>
                <a:cs typeface="Times New Roman"/>
              </a:rPr>
              <a:t>службу</a:t>
            </a:r>
            <a:r>
              <a:rPr sz="1400" spc="-4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«122»</a:t>
            </a:r>
            <a:r>
              <a:rPr sz="1400" b="1" spc="-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для</a:t>
            </a:r>
            <a:r>
              <a:rPr sz="1400" spc="-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дистанционной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консультации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</a:t>
            </a:r>
            <a:r>
              <a:rPr sz="1400" spc="-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медицинским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работником.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750">
              <a:latin typeface="Times New Roman"/>
              <a:cs typeface="Times New Roman"/>
            </a:endParaRPr>
          </a:p>
          <a:p>
            <a:pPr marL="603885">
              <a:lnSpc>
                <a:spcPct val="100000"/>
              </a:lnSpc>
            </a:pPr>
            <a:r>
              <a:rPr sz="1400" b="1" i="1" dirty="0">
                <a:latin typeface="Times New Roman"/>
                <a:cs typeface="Times New Roman"/>
              </a:rPr>
              <a:t>!</a:t>
            </a:r>
            <a:r>
              <a:rPr sz="1400" b="1" i="1" spc="-15" dirty="0">
                <a:latin typeface="Times New Roman"/>
                <a:cs typeface="Times New Roman"/>
              </a:rPr>
              <a:t> </a:t>
            </a:r>
            <a:r>
              <a:rPr sz="1400" b="1" i="1" dirty="0">
                <a:latin typeface="Times New Roman"/>
                <a:cs typeface="Times New Roman"/>
              </a:rPr>
              <a:t>При</a:t>
            </a:r>
            <a:r>
              <a:rPr sz="1400" b="1" i="1" spc="-15" dirty="0">
                <a:latin typeface="Times New Roman"/>
                <a:cs typeface="Times New Roman"/>
              </a:rPr>
              <a:t> </a:t>
            </a:r>
            <a:r>
              <a:rPr sz="1400" b="1" i="1" spc="-10" dirty="0">
                <a:latin typeface="Times New Roman"/>
                <a:cs typeface="Times New Roman"/>
              </a:rPr>
              <a:t>появлении:</a:t>
            </a:r>
            <a:endParaRPr sz="1400">
              <a:latin typeface="Times New Roman"/>
              <a:cs typeface="Times New Roman"/>
            </a:endParaRPr>
          </a:p>
          <a:p>
            <a:pPr marL="63500" marR="55880" indent="539115">
              <a:lnSpc>
                <a:spcPct val="110000"/>
              </a:lnSpc>
              <a:spcBef>
                <a:spcPts val="120"/>
              </a:spcBef>
              <a:buFont typeface="Symbol"/>
              <a:buChar char=""/>
              <a:tabLst>
                <a:tab pos="962025" algn="l"/>
                <a:tab pos="962660" algn="l"/>
                <a:tab pos="1765935" algn="l"/>
                <a:tab pos="2548255" algn="l"/>
                <a:tab pos="3363595" algn="l"/>
                <a:tab pos="4129404" algn="l"/>
                <a:tab pos="5092065" algn="l"/>
                <a:tab pos="5913755" algn="l"/>
                <a:tab pos="6393815" algn="l"/>
              </a:tabLst>
            </a:pPr>
            <a:r>
              <a:rPr sz="1400" b="1" spc="-10" dirty="0">
                <a:latin typeface="Times New Roman"/>
                <a:cs typeface="Times New Roman"/>
              </a:rPr>
              <a:t>одышки</a:t>
            </a:r>
            <a:r>
              <a:rPr sz="1400" b="1" dirty="0">
                <a:latin typeface="Times New Roman"/>
                <a:cs typeface="Times New Roman"/>
              </a:rPr>
              <a:t>	</a:t>
            </a:r>
            <a:r>
              <a:rPr sz="1400" spc="-10" dirty="0">
                <a:latin typeface="Times New Roman"/>
                <a:cs typeface="Times New Roman"/>
              </a:rPr>
              <a:t>(чувство</a:t>
            </a:r>
            <a:r>
              <a:rPr sz="1400" dirty="0">
                <a:latin typeface="Times New Roman"/>
                <a:cs typeface="Times New Roman"/>
              </a:rPr>
              <a:t>	</a:t>
            </a:r>
            <a:r>
              <a:rPr sz="1400" spc="-10" dirty="0">
                <a:latin typeface="Times New Roman"/>
                <a:cs typeface="Times New Roman"/>
              </a:rPr>
              <a:t>нехватки</a:t>
            </a:r>
            <a:r>
              <a:rPr sz="1400" dirty="0">
                <a:latin typeface="Times New Roman"/>
                <a:cs typeface="Times New Roman"/>
              </a:rPr>
              <a:t>	</a:t>
            </a:r>
            <a:r>
              <a:rPr sz="1400" spc="-10" dirty="0">
                <a:latin typeface="Times New Roman"/>
                <a:cs typeface="Times New Roman"/>
              </a:rPr>
              <a:t>воздуха,</a:t>
            </a:r>
            <a:r>
              <a:rPr sz="1400" dirty="0">
                <a:latin typeface="Times New Roman"/>
                <a:cs typeface="Times New Roman"/>
              </a:rPr>
              <a:t>	</a:t>
            </a:r>
            <a:r>
              <a:rPr sz="1400" spc="-10" dirty="0">
                <a:latin typeface="Times New Roman"/>
                <a:cs typeface="Times New Roman"/>
              </a:rPr>
              <a:t>учащенное</a:t>
            </a:r>
            <a:r>
              <a:rPr sz="1400" dirty="0">
                <a:latin typeface="Times New Roman"/>
                <a:cs typeface="Times New Roman"/>
              </a:rPr>
              <a:t>	</a:t>
            </a:r>
            <a:r>
              <a:rPr sz="1400" spc="-10" dirty="0">
                <a:latin typeface="Times New Roman"/>
                <a:cs typeface="Times New Roman"/>
              </a:rPr>
              <a:t>дыхание,</a:t>
            </a:r>
            <a:r>
              <a:rPr sz="1400" dirty="0">
                <a:latin typeface="Times New Roman"/>
                <a:cs typeface="Times New Roman"/>
              </a:rPr>
              <a:t>	</a:t>
            </a:r>
            <a:r>
              <a:rPr sz="1400" spc="-20" dirty="0">
                <a:latin typeface="Times New Roman"/>
                <a:cs typeface="Times New Roman"/>
              </a:rPr>
              <a:t>боль</a:t>
            </a:r>
            <a:r>
              <a:rPr sz="1400" dirty="0">
                <a:latin typeface="Times New Roman"/>
                <a:cs typeface="Times New Roman"/>
              </a:rPr>
              <a:t>	</a:t>
            </a:r>
            <a:r>
              <a:rPr sz="1400" spc="-25" dirty="0">
                <a:latin typeface="Times New Roman"/>
                <a:cs typeface="Times New Roman"/>
              </a:rPr>
              <a:t>за </a:t>
            </a:r>
            <a:r>
              <a:rPr sz="1400" dirty="0">
                <a:latin typeface="Times New Roman"/>
                <a:cs typeface="Times New Roman"/>
              </a:rPr>
              <a:t>грудиной)</a:t>
            </a:r>
            <a:r>
              <a:rPr sz="1400" spc="-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и/или</a:t>
            </a:r>
            <a:r>
              <a:rPr sz="1400" spc="-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снижения</a:t>
            </a:r>
            <a:r>
              <a:rPr sz="1400" spc="-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уровня</a:t>
            </a:r>
            <a:r>
              <a:rPr sz="1400" spc="-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сатурации</a:t>
            </a:r>
            <a:r>
              <a:rPr sz="1400" spc="-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менее</a:t>
            </a:r>
            <a:r>
              <a:rPr sz="1400" spc="-4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94-</a:t>
            </a:r>
            <a:r>
              <a:rPr sz="1400" spc="-20" dirty="0">
                <a:latin typeface="Times New Roman"/>
                <a:cs typeface="Times New Roman"/>
              </a:rPr>
              <a:t>95%;</a:t>
            </a:r>
            <a:endParaRPr sz="1400">
              <a:latin typeface="Times New Roman"/>
              <a:cs typeface="Times New Roman"/>
            </a:endParaRPr>
          </a:p>
          <a:p>
            <a:pPr marL="962660" indent="-360045">
              <a:lnSpc>
                <a:spcPct val="100000"/>
              </a:lnSpc>
              <a:spcBef>
                <a:spcPts val="285"/>
              </a:spcBef>
              <a:buFont typeface="Symbol"/>
              <a:buChar char=""/>
              <a:tabLst>
                <a:tab pos="962025" algn="l"/>
                <a:tab pos="962660" algn="l"/>
              </a:tabLst>
            </a:pPr>
            <a:r>
              <a:rPr sz="1400" b="1" dirty="0">
                <a:latin typeface="Times New Roman"/>
                <a:cs typeface="Times New Roman"/>
              </a:rPr>
              <a:t>повышения</a:t>
            </a:r>
            <a:r>
              <a:rPr sz="1400" b="1" spc="-6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температуры</a:t>
            </a:r>
            <a:r>
              <a:rPr sz="1400" b="1" spc="-5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выше</a:t>
            </a:r>
            <a:r>
              <a:rPr sz="1400" b="1" spc="-55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38,0</a:t>
            </a:r>
            <a:r>
              <a:rPr sz="1350" b="1" spc="-15" baseline="30864" dirty="0">
                <a:latin typeface="Times New Roman"/>
                <a:cs typeface="Times New Roman"/>
              </a:rPr>
              <a:t>0</a:t>
            </a:r>
            <a:r>
              <a:rPr sz="1400" b="1" spc="-10" dirty="0">
                <a:latin typeface="Times New Roman"/>
                <a:cs typeface="Times New Roman"/>
              </a:rPr>
              <a:t>С.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550">
              <a:latin typeface="Times New Roman"/>
              <a:cs typeface="Times New Roman"/>
            </a:endParaRPr>
          </a:p>
          <a:p>
            <a:pPr marL="63500" marR="55244" indent="540385">
              <a:lnSpc>
                <a:spcPct val="111400"/>
              </a:lnSpc>
            </a:pPr>
            <a:r>
              <a:rPr sz="14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Необходимо</a:t>
            </a:r>
            <a:r>
              <a:rPr sz="1400" b="1" u="heavy" spc="114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 </a:t>
            </a:r>
            <a:r>
              <a:rPr sz="1400" b="1" dirty="0">
                <a:latin typeface="Times New Roman"/>
                <a:cs typeface="Times New Roman"/>
              </a:rPr>
              <a:t>позвонить</a:t>
            </a:r>
            <a:r>
              <a:rPr sz="1400" b="1" spc="120" dirty="0">
                <a:latin typeface="Times New Roman"/>
                <a:cs typeface="Times New Roman"/>
              </a:rPr>
              <a:t>  </a:t>
            </a:r>
            <a:r>
              <a:rPr sz="1400" b="1" dirty="0">
                <a:latin typeface="Times New Roman"/>
                <a:cs typeface="Times New Roman"/>
              </a:rPr>
              <a:t>в</a:t>
            </a:r>
            <a:r>
              <a:rPr sz="1400" b="1" spc="114" dirty="0">
                <a:latin typeface="Times New Roman"/>
                <a:cs typeface="Times New Roman"/>
              </a:rPr>
              <a:t>  </a:t>
            </a:r>
            <a:r>
              <a:rPr sz="1400" b="1" dirty="0">
                <a:latin typeface="Times New Roman"/>
                <a:cs typeface="Times New Roman"/>
              </a:rPr>
              <a:t>единую</a:t>
            </a:r>
            <a:r>
              <a:rPr sz="1400" b="1" spc="120" dirty="0">
                <a:latin typeface="Times New Roman"/>
                <a:cs typeface="Times New Roman"/>
              </a:rPr>
              <a:t>  </a:t>
            </a:r>
            <a:r>
              <a:rPr sz="1400" b="1" dirty="0">
                <a:latin typeface="Times New Roman"/>
                <a:cs typeface="Times New Roman"/>
              </a:rPr>
              <a:t>службу</a:t>
            </a:r>
            <a:r>
              <a:rPr sz="1400" b="1" spc="120" dirty="0">
                <a:latin typeface="Times New Roman"/>
                <a:cs typeface="Times New Roman"/>
              </a:rPr>
              <a:t>  </a:t>
            </a:r>
            <a:r>
              <a:rPr sz="1400" b="1" dirty="0">
                <a:latin typeface="Times New Roman"/>
                <a:cs typeface="Times New Roman"/>
              </a:rPr>
              <a:t>«103»</a:t>
            </a:r>
            <a:r>
              <a:rPr sz="1400" b="1" spc="114" dirty="0">
                <a:latin typeface="Times New Roman"/>
                <a:cs typeface="Times New Roman"/>
              </a:rPr>
              <a:t>  </a:t>
            </a:r>
            <a:r>
              <a:rPr sz="1400" b="1" dirty="0">
                <a:latin typeface="Times New Roman"/>
                <a:cs typeface="Times New Roman"/>
              </a:rPr>
              <a:t>для</a:t>
            </a:r>
            <a:r>
              <a:rPr sz="1400" b="1" spc="120" dirty="0">
                <a:latin typeface="Times New Roman"/>
                <a:cs typeface="Times New Roman"/>
              </a:rPr>
              <a:t>  </a:t>
            </a:r>
            <a:r>
              <a:rPr sz="1400" b="1" dirty="0">
                <a:latin typeface="Times New Roman"/>
                <a:cs typeface="Times New Roman"/>
              </a:rPr>
              <a:t>вызова</a:t>
            </a:r>
            <a:r>
              <a:rPr sz="1400" b="1" spc="114" dirty="0">
                <a:latin typeface="Times New Roman"/>
                <a:cs typeface="Times New Roman"/>
              </a:rPr>
              <a:t>  </a:t>
            </a:r>
            <a:r>
              <a:rPr sz="1400" b="1" spc="-10" dirty="0">
                <a:latin typeface="Times New Roman"/>
                <a:cs typeface="Times New Roman"/>
              </a:rPr>
              <a:t>скорой помощи.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0"/>
              </a:spcBef>
            </a:pPr>
            <a:r>
              <a:rPr dirty="0"/>
              <a:t>4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13112" y="5147955"/>
            <a:ext cx="6517005" cy="704215"/>
          </a:xfrm>
          <a:prstGeom prst="rect">
            <a:avLst/>
          </a:prstGeom>
          <a:solidFill>
            <a:srgbClr val="F7CAAC"/>
          </a:solidFill>
        </p:spPr>
        <p:txBody>
          <a:bodyPr vert="horz" wrap="square" lIns="0" tIns="0" rIns="0" bIns="0" rtlCol="0">
            <a:spAutoFit/>
          </a:bodyPr>
          <a:lstStyle/>
          <a:p>
            <a:pPr marL="558165">
              <a:lnSpc>
                <a:spcPts val="1575"/>
              </a:lnSpc>
              <a:tabLst>
                <a:tab pos="1564640" algn="l"/>
                <a:tab pos="2030095" algn="l"/>
                <a:tab pos="2722245" algn="l"/>
                <a:tab pos="4250690" algn="l"/>
                <a:tab pos="5398135" algn="l"/>
              </a:tabLst>
            </a:pPr>
            <a:r>
              <a:rPr sz="1400" b="1" spc="-10" dirty="0">
                <a:latin typeface="Times New Roman"/>
                <a:cs typeface="Times New Roman"/>
              </a:rPr>
              <a:t>ВАЖНО:</a:t>
            </a:r>
            <a:r>
              <a:rPr sz="1400" b="1" dirty="0">
                <a:latin typeface="Times New Roman"/>
                <a:cs typeface="Times New Roman"/>
              </a:rPr>
              <a:t>	</a:t>
            </a:r>
            <a:r>
              <a:rPr sz="1400" b="1" spc="-25" dirty="0">
                <a:latin typeface="Times New Roman"/>
                <a:cs typeface="Times New Roman"/>
              </a:rPr>
              <a:t>Не</a:t>
            </a:r>
            <a:r>
              <a:rPr sz="1400" b="1" dirty="0">
                <a:latin typeface="Times New Roman"/>
                <a:cs typeface="Times New Roman"/>
              </a:rPr>
              <a:t>	</a:t>
            </a:r>
            <a:r>
              <a:rPr sz="1400" b="1" spc="-20" dirty="0">
                <a:latin typeface="Times New Roman"/>
                <a:cs typeface="Times New Roman"/>
              </a:rPr>
              <a:t>стоит</a:t>
            </a:r>
            <a:r>
              <a:rPr sz="1400" b="1" dirty="0">
                <a:latin typeface="Times New Roman"/>
                <a:cs typeface="Times New Roman"/>
              </a:rPr>
              <a:t>	</a:t>
            </a:r>
            <a:r>
              <a:rPr sz="1400" b="1" spc="-10" dirty="0">
                <a:latin typeface="Times New Roman"/>
                <a:cs typeface="Times New Roman"/>
              </a:rPr>
              <a:t>самостоятельно</a:t>
            </a:r>
            <a:r>
              <a:rPr sz="1400" b="1" dirty="0">
                <a:latin typeface="Times New Roman"/>
                <a:cs typeface="Times New Roman"/>
              </a:rPr>
              <a:t>	</a:t>
            </a:r>
            <a:r>
              <a:rPr sz="1400" b="1" spc="-10" dirty="0">
                <a:latin typeface="Times New Roman"/>
                <a:cs typeface="Times New Roman"/>
              </a:rPr>
              <a:t>принимать</a:t>
            </a:r>
            <a:r>
              <a:rPr sz="1400" b="1" dirty="0">
                <a:latin typeface="Times New Roman"/>
                <a:cs typeface="Times New Roman"/>
              </a:rPr>
              <a:t>	</a:t>
            </a:r>
            <a:r>
              <a:rPr sz="1400" b="1" spc="-10" dirty="0">
                <a:latin typeface="Times New Roman"/>
                <a:cs typeface="Times New Roman"/>
              </a:rPr>
              <a:t>антибиотики.</a:t>
            </a:r>
            <a:endParaRPr sz="1400">
              <a:latin typeface="Times New Roman"/>
              <a:cs typeface="Times New Roman"/>
            </a:endParaRPr>
          </a:p>
          <a:p>
            <a:pPr marL="17780" marR="10795">
              <a:lnSpc>
                <a:spcPct val="110000"/>
              </a:lnSpc>
              <a:tabLst>
                <a:tab pos="1241425" algn="l"/>
                <a:tab pos="1836420" algn="l"/>
                <a:tab pos="2373630" algn="l"/>
                <a:tab pos="3375660" algn="l"/>
                <a:tab pos="4065270" algn="l"/>
                <a:tab pos="5298440" algn="l"/>
                <a:tab pos="6395720" algn="l"/>
              </a:tabLst>
            </a:pPr>
            <a:r>
              <a:rPr sz="1400" b="1" spc="-10" dirty="0">
                <a:latin typeface="Times New Roman"/>
                <a:cs typeface="Times New Roman"/>
              </a:rPr>
              <a:t>Антибиотики</a:t>
            </a:r>
            <a:r>
              <a:rPr sz="1400" b="1" dirty="0">
                <a:latin typeface="Times New Roman"/>
                <a:cs typeface="Times New Roman"/>
              </a:rPr>
              <a:t>	</a:t>
            </a:r>
            <a:r>
              <a:rPr sz="1400" b="1" spc="-10" dirty="0">
                <a:latin typeface="Times New Roman"/>
                <a:cs typeface="Times New Roman"/>
              </a:rPr>
              <a:t>могут</a:t>
            </a:r>
            <a:r>
              <a:rPr sz="1400" b="1" dirty="0">
                <a:latin typeface="Times New Roman"/>
                <a:cs typeface="Times New Roman"/>
              </a:rPr>
              <a:t>	</a:t>
            </a:r>
            <a:r>
              <a:rPr sz="1400" b="1" spc="-20" dirty="0">
                <a:latin typeface="Times New Roman"/>
                <a:cs typeface="Times New Roman"/>
              </a:rPr>
              <a:t>быть</a:t>
            </a:r>
            <a:r>
              <a:rPr sz="1400" b="1" dirty="0">
                <a:latin typeface="Times New Roman"/>
                <a:cs typeface="Times New Roman"/>
              </a:rPr>
              <a:t>	</a:t>
            </a:r>
            <a:r>
              <a:rPr sz="1400" b="1" spc="-10" dirty="0">
                <a:latin typeface="Times New Roman"/>
                <a:cs typeface="Times New Roman"/>
              </a:rPr>
              <a:t>назначены</a:t>
            </a:r>
            <a:r>
              <a:rPr sz="1400" b="1" dirty="0">
                <a:latin typeface="Times New Roman"/>
                <a:cs typeface="Times New Roman"/>
              </a:rPr>
              <a:t>	</a:t>
            </a:r>
            <a:r>
              <a:rPr sz="1400" b="1" u="heavy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только</a:t>
            </a:r>
            <a:r>
              <a:rPr sz="14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sz="1400" b="1" u="heavy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медицинским</a:t>
            </a:r>
            <a:r>
              <a:rPr sz="14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sz="1400" b="1" u="heavy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работником</a:t>
            </a:r>
            <a:r>
              <a:rPr sz="1400" b="1" dirty="0">
                <a:latin typeface="Times New Roman"/>
                <a:cs typeface="Times New Roman"/>
              </a:rPr>
              <a:t>	</a:t>
            </a:r>
            <a:r>
              <a:rPr sz="1400" b="1" spc="-50" dirty="0">
                <a:latin typeface="Times New Roman"/>
                <a:cs typeface="Times New Roman"/>
              </a:rPr>
              <a:t>и </a:t>
            </a:r>
            <a:r>
              <a:rPr sz="1400" b="1" dirty="0">
                <a:latin typeface="Times New Roman"/>
                <a:cs typeface="Times New Roman"/>
              </a:rPr>
              <a:t>только</a:t>
            </a:r>
            <a:r>
              <a:rPr sz="1400" b="1" spc="-4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в</a:t>
            </a:r>
            <a:r>
              <a:rPr sz="1400" b="1" spc="-3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случае</a:t>
            </a:r>
            <a:r>
              <a:rPr sz="1400" b="1" spc="-3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наличия</a:t>
            </a:r>
            <a:r>
              <a:rPr sz="1400" b="1" spc="-35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показаний.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29801" y="6277035"/>
            <a:ext cx="6684009" cy="33661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1600" marR="94615" indent="540385" algn="just">
              <a:lnSpc>
                <a:spcPct val="110000"/>
              </a:lnSpc>
              <a:spcBef>
                <a:spcPts val="100"/>
              </a:spcBef>
            </a:pPr>
            <a:r>
              <a:rPr sz="1400" b="1" dirty="0">
                <a:latin typeface="Times New Roman"/>
                <a:cs typeface="Times New Roman"/>
              </a:rPr>
              <a:t>III.</a:t>
            </a:r>
            <a:r>
              <a:rPr sz="1400" b="1" spc="7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Если</a:t>
            </a:r>
            <a:r>
              <a:rPr sz="1400" b="1" spc="8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Вы</a:t>
            </a:r>
            <a:r>
              <a:rPr sz="1400" b="1" spc="8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не</a:t>
            </a:r>
            <a:r>
              <a:rPr sz="1400" b="1" spc="8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вакцинированы</a:t>
            </a:r>
            <a:r>
              <a:rPr sz="1400" b="1" spc="8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и</a:t>
            </a:r>
            <a:r>
              <a:rPr sz="1400" b="1" spc="8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не</a:t>
            </a:r>
            <a:r>
              <a:rPr sz="1400" b="1" spc="8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переболели</a:t>
            </a:r>
            <a:r>
              <a:rPr sz="1400" b="1" spc="8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новой</a:t>
            </a:r>
            <a:r>
              <a:rPr sz="1400" b="1" spc="80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коронавирусной </a:t>
            </a:r>
            <a:r>
              <a:rPr sz="1400" b="1" dirty="0">
                <a:latin typeface="Times New Roman"/>
                <a:cs typeface="Times New Roman"/>
              </a:rPr>
              <a:t>инфекцией</a:t>
            </a:r>
            <a:r>
              <a:rPr sz="1400" b="1" spc="-25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COVID-</a:t>
            </a:r>
            <a:r>
              <a:rPr sz="1400" b="1" dirty="0">
                <a:latin typeface="Times New Roman"/>
                <a:cs typeface="Times New Roman"/>
              </a:rPr>
              <a:t>19,</a:t>
            </a:r>
            <a:r>
              <a:rPr sz="1400" b="1" spc="-30" dirty="0">
                <a:latin typeface="Times New Roman"/>
                <a:cs typeface="Times New Roman"/>
              </a:rPr>
              <a:t> </a:t>
            </a:r>
            <a:r>
              <a:rPr sz="1400" b="1" spc="-25" dirty="0">
                <a:latin typeface="Times New Roman"/>
                <a:cs typeface="Times New Roman"/>
              </a:rPr>
              <a:t>то: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700">
              <a:latin typeface="Times New Roman"/>
              <a:cs typeface="Times New Roman"/>
            </a:endParaRPr>
          </a:p>
          <a:p>
            <a:pPr marL="101600" marR="93345" indent="539115" algn="just">
              <a:lnSpc>
                <a:spcPct val="109300"/>
              </a:lnSpc>
              <a:buFont typeface="Symbol"/>
              <a:buChar char=""/>
              <a:tabLst>
                <a:tab pos="1000760" algn="l"/>
              </a:tabLst>
            </a:pPr>
            <a:r>
              <a:rPr sz="1400" b="1" dirty="0">
                <a:latin typeface="Times New Roman"/>
                <a:cs typeface="Times New Roman"/>
              </a:rPr>
              <a:t>при</a:t>
            </a:r>
            <a:r>
              <a:rPr sz="1400" b="1" spc="295" dirty="0">
                <a:latin typeface="Times New Roman"/>
                <a:cs typeface="Times New Roman"/>
              </a:rPr>
              <a:t>  </a:t>
            </a:r>
            <a:r>
              <a:rPr sz="1400" b="1" dirty="0">
                <a:latin typeface="Times New Roman"/>
                <a:cs typeface="Times New Roman"/>
              </a:rPr>
              <a:t>появлении</a:t>
            </a:r>
            <a:r>
              <a:rPr sz="1400" b="1" spc="300" dirty="0">
                <a:latin typeface="Times New Roman"/>
                <a:cs typeface="Times New Roman"/>
              </a:rPr>
              <a:t>  </a:t>
            </a:r>
            <a:r>
              <a:rPr sz="1400" b="1" dirty="0">
                <a:latin typeface="Times New Roman"/>
                <a:cs typeface="Times New Roman"/>
              </a:rPr>
              <a:t>любых</a:t>
            </a:r>
            <a:r>
              <a:rPr sz="1400" b="1" spc="295" dirty="0">
                <a:latin typeface="Times New Roman"/>
                <a:cs typeface="Times New Roman"/>
              </a:rPr>
              <a:t>  </a:t>
            </a:r>
            <a:r>
              <a:rPr sz="1400" b="1" dirty="0">
                <a:latin typeface="Times New Roman"/>
                <a:cs typeface="Times New Roman"/>
              </a:rPr>
              <a:t>симптомов</a:t>
            </a:r>
            <a:r>
              <a:rPr sz="1400" b="1" spc="300" dirty="0">
                <a:latin typeface="Times New Roman"/>
                <a:cs typeface="Times New Roman"/>
              </a:rPr>
              <a:t>  </a:t>
            </a:r>
            <a:r>
              <a:rPr sz="1400" b="1" dirty="0">
                <a:latin typeface="Times New Roman"/>
                <a:cs typeface="Times New Roman"/>
              </a:rPr>
              <a:t>ОРВИ</a:t>
            </a:r>
            <a:r>
              <a:rPr sz="1400" b="1" spc="300" dirty="0">
                <a:latin typeface="Times New Roman"/>
                <a:cs typeface="Times New Roman"/>
              </a:rPr>
              <a:t>  </a:t>
            </a:r>
            <a:r>
              <a:rPr sz="1400" b="1" dirty="0">
                <a:latin typeface="Times New Roman"/>
                <a:cs typeface="Times New Roman"/>
              </a:rPr>
              <a:t>(кашель,</a:t>
            </a:r>
            <a:r>
              <a:rPr sz="1400" b="1" spc="300" dirty="0">
                <a:latin typeface="Times New Roman"/>
                <a:cs typeface="Times New Roman"/>
              </a:rPr>
              <a:t>  </a:t>
            </a:r>
            <a:r>
              <a:rPr sz="1400" b="1" spc="-10" dirty="0">
                <a:latin typeface="Times New Roman"/>
                <a:cs typeface="Times New Roman"/>
              </a:rPr>
              <a:t>насморк, </a:t>
            </a:r>
            <a:r>
              <a:rPr sz="1400" b="1" dirty="0">
                <a:latin typeface="Times New Roman"/>
                <a:cs typeface="Times New Roman"/>
              </a:rPr>
              <a:t>першение</a:t>
            </a:r>
            <a:r>
              <a:rPr sz="1400" b="1" spc="409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или</a:t>
            </a:r>
            <a:r>
              <a:rPr sz="1400" b="1" spc="41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боль</a:t>
            </a:r>
            <a:r>
              <a:rPr sz="1400" b="1" spc="409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в</a:t>
            </a:r>
            <a:r>
              <a:rPr sz="1400" b="1" spc="41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горле,</a:t>
            </a:r>
            <a:r>
              <a:rPr sz="1400" b="1" spc="409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повышение</a:t>
            </a:r>
            <a:r>
              <a:rPr sz="1400" b="1" spc="41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температуры</a:t>
            </a:r>
            <a:r>
              <a:rPr sz="1400" b="1" spc="41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выше</a:t>
            </a:r>
            <a:r>
              <a:rPr sz="1400" b="1" spc="41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38,0</a:t>
            </a:r>
            <a:r>
              <a:rPr sz="1350" b="1" baseline="30864" dirty="0">
                <a:latin typeface="Times New Roman"/>
                <a:cs typeface="Times New Roman"/>
              </a:rPr>
              <a:t>0</a:t>
            </a:r>
            <a:r>
              <a:rPr sz="1400" b="1" dirty="0">
                <a:latin typeface="Times New Roman"/>
                <a:cs typeface="Times New Roman"/>
              </a:rPr>
              <a:t>С)</a:t>
            </a:r>
            <a:r>
              <a:rPr sz="1400" b="1" spc="409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и</a:t>
            </a:r>
            <a:r>
              <a:rPr sz="1400" b="1" spc="415" dirty="0">
                <a:latin typeface="Times New Roman"/>
                <a:cs typeface="Times New Roman"/>
              </a:rPr>
              <a:t> </a:t>
            </a:r>
            <a:r>
              <a:rPr sz="1400" b="1" spc="-25" dirty="0">
                <a:latin typeface="Times New Roman"/>
                <a:cs typeface="Times New Roman"/>
              </a:rPr>
              <a:t>вне </a:t>
            </a:r>
            <a:r>
              <a:rPr sz="1400" b="1" dirty="0">
                <a:latin typeface="Times New Roman"/>
                <a:cs typeface="Times New Roman"/>
              </a:rPr>
              <a:t>зависимости</a:t>
            </a:r>
            <a:r>
              <a:rPr sz="1400" b="1" spc="-5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от</a:t>
            </a:r>
            <a:r>
              <a:rPr sz="1400" b="1" spc="-5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результатов</a:t>
            </a:r>
            <a:r>
              <a:rPr sz="1400" b="1" spc="-50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ПЦР-диагностики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buFont typeface="Symbol"/>
              <a:buChar char=""/>
            </a:pPr>
            <a:endParaRPr sz="1750">
              <a:latin typeface="Times New Roman"/>
              <a:cs typeface="Times New Roman"/>
            </a:endParaRPr>
          </a:p>
          <a:p>
            <a:pPr marL="101600" marR="93980" indent="539115" algn="just">
              <a:lnSpc>
                <a:spcPct val="108600"/>
              </a:lnSpc>
              <a:spcBef>
                <a:spcPts val="5"/>
              </a:spcBef>
              <a:buFont typeface="Symbol"/>
              <a:buChar char=""/>
              <a:tabLst>
                <a:tab pos="1000760" algn="l"/>
              </a:tabLst>
            </a:pPr>
            <a:r>
              <a:rPr sz="1400" b="1" dirty="0">
                <a:latin typeface="Times New Roman"/>
                <a:cs typeface="Times New Roman"/>
              </a:rPr>
              <a:t>у</a:t>
            </a:r>
            <a:r>
              <a:rPr sz="1400" b="1" spc="3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Вас</a:t>
            </a:r>
            <a:r>
              <a:rPr sz="1400" b="1" spc="4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положительный</a:t>
            </a:r>
            <a:r>
              <a:rPr sz="1400" b="1" spc="4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мазок</a:t>
            </a:r>
            <a:r>
              <a:rPr sz="1400" b="1" spc="4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на</a:t>
            </a:r>
            <a:r>
              <a:rPr sz="1400" b="1" spc="40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SARS-CoV-</a:t>
            </a:r>
            <a:r>
              <a:rPr sz="1400" b="1" dirty="0">
                <a:latin typeface="Times New Roman"/>
                <a:cs typeface="Times New Roman"/>
              </a:rPr>
              <a:t>2</a:t>
            </a:r>
            <a:r>
              <a:rPr sz="1400" b="1" spc="3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(новая</a:t>
            </a:r>
            <a:r>
              <a:rPr sz="1400" b="1" spc="40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коронавирусная </a:t>
            </a:r>
            <a:r>
              <a:rPr sz="1400" b="1" dirty="0">
                <a:latin typeface="Times New Roman"/>
                <a:cs typeface="Times New Roman"/>
              </a:rPr>
              <a:t>инфекция</a:t>
            </a:r>
            <a:r>
              <a:rPr sz="1400" b="1" spc="-40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COVID-</a:t>
            </a:r>
            <a:r>
              <a:rPr sz="1400" b="1" dirty="0">
                <a:latin typeface="Times New Roman"/>
                <a:cs typeface="Times New Roman"/>
              </a:rPr>
              <a:t>19)</a:t>
            </a:r>
            <a:r>
              <a:rPr sz="1400" b="1" spc="-3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вне</a:t>
            </a:r>
            <a:r>
              <a:rPr sz="1400" b="1" spc="-4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зависимости</a:t>
            </a:r>
            <a:r>
              <a:rPr sz="1400" b="1" spc="-3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от</a:t>
            </a:r>
            <a:r>
              <a:rPr sz="1400" b="1" spc="-4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симптомов</a:t>
            </a:r>
            <a:r>
              <a:rPr sz="1400" b="1" spc="-35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заболевания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750">
              <a:latin typeface="Times New Roman"/>
              <a:cs typeface="Times New Roman"/>
            </a:endParaRPr>
          </a:p>
          <a:p>
            <a:pPr marL="641985">
              <a:lnSpc>
                <a:spcPct val="100000"/>
              </a:lnSpc>
            </a:pPr>
            <a:r>
              <a:rPr sz="1400" b="1" dirty="0">
                <a:latin typeface="Times New Roman"/>
                <a:cs typeface="Times New Roman"/>
              </a:rPr>
              <a:t>Ваши</a:t>
            </a:r>
            <a:r>
              <a:rPr sz="1400" b="1" spc="-25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действия:</a:t>
            </a:r>
            <a:endParaRPr sz="1400">
              <a:latin typeface="Times New Roman"/>
              <a:cs typeface="Times New Roman"/>
            </a:endParaRPr>
          </a:p>
          <a:p>
            <a:pPr marL="821690" indent="-180975">
              <a:lnSpc>
                <a:spcPct val="100000"/>
              </a:lnSpc>
              <a:spcBef>
                <a:spcPts val="290"/>
              </a:spcBef>
              <a:buFont typeface="Symbol"/>
              <a:buChar char=""/>
              <a:tabLst>
                <a:tab pos="821690" algn="l"/>
              </a:tabLst>
            </a:pPr>
            <a:r>
              <a:rPr sz="1400" dirty="0">
                <a:latin typeface="Times New Roman"/>
                <a:cs typeface="Times New Roman"/>
              </a:rPr>
              <a:t>Оставайтесь</a:t>
            </a:r>
            <a:r>
              <a:rPr sz="1400" spc="-70" dirty="0">
                <a:latin typeface="Times New Roman"/>
                <a:cs typeface="Times New Roman"/>
              </a:rPr>
              <a:t> </a:t>
            </a:r>
            <a:r>
              <a:rPr sz="1400" spc="-20" dirty="0">
                <a:latin typeface="Times New Roman"/>
                <a:cs typeface="Times New Roman"/>
              </a:rPr>
              <a:t>дома.</a:t>
            </a:r>
            <a:endParaRPr sz="1400">
              <a:latin typeface="Times New Roman"/>
              <a:cs typeface="Times New Roman"/>
            </a:endParaRPr>
          </a:p>
          <a:p>
            <a:pPr marL="101600" marR="94615" indent="539115">
              <a:lnSpc>
                <a:spcPct val="108600"/>
              </a:lnSpc>
              <a:spcBef>
                <a:spcPts val="145"/>
              </a:spcBef>
              <a:buFont typeface="Symbol"/>
              <a:buChar char=""/>
              <a:tabLst>
                <a:tab pos="821690" algn="l"/>
              </a:tabLst>
            </a:pPr>
            <a:r>
              <a:rPr sz="1400" dirty="0">
                <a:latin typeface="Times New Roman"/>
                <a:cs typeface="Times New Roman"/>
              </a:rPr>
              <a:t>Необходимо</a:t>
            </a:r>
            <a:r>
              <a:rPr sz="1400" spc="2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позвонить</a:t>
            </a:r>
            <a:r>
              <a:rPr sz="1400" spc="2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</a:t>
            </a:r>
            <a:r>
              <a:rPr sz="1400" spc="2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единую</a:t>
            </a:r>
            <a:r>
              <a:rPr sz="1400" spc="2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службу</a:t>
            </a:r>
            <a:r>
              <a:rPr sz="1400" spc="27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«122»</a:t>
            </a:r>
            <a:r>
              <a:rPr sz="1400" b="1" spc="2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или</a:t>
            </a:r>
            <a:r>
              <a:rPr sz="1400" spc="2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</a:t>
            </a:r>
            <a:r>
              <a:rPr sz="1400" spc="26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call-</a:t>
            </a:r>
            <a:r>
              <a:rPr sz="1400" dirty="0">
                <a:latin typeface="Times New Roman"/>
                <a:cs typeface="Times New Roman"/>
              </a:rPr>
              <a:t>центр</a:t>
            </a:r>
            <a:r>
              <a:rPr sz="1400" spc="26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Вашей </a:t>
            </a:r>
            <a:r>
              <a:rPr sz="1400" dirty="0">
                <a:latin typeface="Times New Roman"/>
                <a:cs typeface="Times New Roman"/>
              </a:rPr>
              <a:t>поликлиники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для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дистанционной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консультации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медицинским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работником.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18701" y="1040571"/>
            <a:ext cx="6507480" cy="4953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539115">
              <a:lnSpc>
                <a:spcPct val="110000"/>
              </a:lnSpc>
              <a:spcBef>
                <a:spcPts val="100"/>
              </a:spcBef>
              <a:buFont typeface="Symbol"/>
              <a:buChar char=""/>
              <a:tabLst>
                <a:tab pos="732790" algn="l"/>
              </a:tabLst>
            </a:pPr>
            <a:r>
              <a:rPr sz="1400" dirty="0">
                <a:latin typeface="Times New Roman"/>
                <a:cs typeface="Times New Roman"/>
              </a:rPr>
              <a:t>В</a:t>
            </a:r>
            <a:r>
              <a:rPr sz="1400" spc="2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случае</a:t>
            </a:r>
            <a:r>
              <a:rPr sz="1400" spc="2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ухудшения</a:t>
            </a:r>
            <a:r>
              <a:rPr sz="1400" spc="254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состояния</a:t>
            </a:r>
            <a:r>
              <a:rPr sz="1400" spc="2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необходимо</a:t>
            </a:r>
            <a:r>
              <a:rPr sz="1400" spc="2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позвонить</a:t>
            </a:r>
            <a:r>
              <a:rPr sz="1400" spc="254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</a:t>
            </a:r>
            <a:r>
              <a:rPr sz="1400" spc="2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службу</a:t>
            </a:r>
            <a:r>
              <a:rPr sz="1400" spc="26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скорой </a:t>
            </a:r>
            <a:r>
              <a:rPr sz="1400" dirty="0">
                <a:latin typeface="Times New Roman"/>
                <a:cs typeface="Times New Roman"/>
              </a:rPr>
              <a:t>помощи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по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номеру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«103».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0"/>
              </a:spcBef>
            </a:pPr>
            <a:r>
              <a:rPr dirty="0"/>
              <a:t>5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13112" y="1792107"/>
            <a:ext cx="6517005" cy="234950"/>
          </a:xfrm>
          <a:prstGeom prst="rect">
            <a:avLst/>
          </a:prstGeom>
          <a:solidFill>
            <a:srgbClr val="FFF2CC"/>
          </a:solidFill>
        </p:spPr>
        <p:txBody>
          <a:bodyPr vert="horz" wrap="square" lIns="0" tIns="0" rIns="0" bIns="0" rtlCol="0">
            <a:spAutoFit/>
          </a:bodyPr>
          <a:lstStyle/>
          <a:p>
            <a:pPr marL="558165">
              <a:lnSpc>
                <a:spcPts val="1575"/>
              </a:lnSpc>
            </a:pPr>
            <a:r>
              <a:rPr sz="1400" b="1" dirty="0">
                <a:latin typeface="Times New Roman"/>
                <a:cs typeface="Times New Roman"/>
              </a:rPr>
              <a:t>Что</a:t>
            </a:r>
            <a:r>
              <a:rPr sz="1400" b="1" spc="-4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делать,</a:t>
            </a:r>
            <a:r>
              <a:rPr sz="1400" b="1" spc="-3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если</a:t>
            </a:r>
            <a:r>
              <a:rPr sz="1400" b="1" spc="-3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заболел</a:t>
            </a:r>
            <a:r>
              <a:rPr sz="1400" b="1" spc="-35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ребенок?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18701" y="1964116"/>
            <a:ext cx="6506209" cy="1973580"/>
          </a:xfrm>
          <a:prstGeom prst="rect">
            <a:avLst/>
          </a:prstGeom>
        </p:spPr>
        <p:txBody>
          <a:bodyPr vert="horz" wrap="square" lIns="0" tIns="49530" rIns="0" bIns="0" rtlCol="0">
            <a:spAutoFit/>
          </a:bodyPr>
          <a:lstStyle/>
          <a:p>
            <a:pPr marL="553085">
              <a:lnSpc>
                <a:spcPct val="100000"/>
              </a:lnSpc>
              <a:spcBef>
                <a:spcPts val="390"/>
              </a:spcBef>
            </a:pPr>
            <a:r>
              <a:rPr sz="1400" b="1" dirty="0">
                <a:latin typeface="Times New Roman"/>
                <a:cs typeface="Times New Roman"/>
              </a:rPr>
              <a:t>Ваши</a:t>
            </a:r>
            <a:r>
              <a:rPr sz="1400" b="1" spc="-25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действия:</a:t>
            </a:r>
            <a:endParaRPr sz="1400">
              <a:latin typeface="Times New Roman"/>
              <a:cs typeface="Times New Roman"/>
            </a:endParaRPr>
          </a:p>
          <a:p>
            <a:pPr marL="732790" indent="-180975">
              <a:lnSpc>
                <a:spcPct val="100000"/>
              </a:lnSpc>
              <a:spcBef>
                <a:spcPts val="285"/>
              </a:spcBef>
              <a:buFont typeface="Symbol"/>
              <a:buChar char=""/>
              <a:tabLst>
                <a:tab pos="732790" algn="l"/>
              </a:tabLst>
            </a:pPr>
            <a:r>
              <a:rPr sz="1400" dirty="0">
                <a:latin typeface="Times New Roman"/>
                <a:cs typeface="Times New Roman"/>
              </a:rPr>
              <a:t>Оставить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ребенка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дома,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не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отправлять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детский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сад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или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школу.</a:t>
            </a:r>
            <a:endParaRPr sz="1400">
              <a:latin typeface="Times New Roman"/>
              <a:cs typeface="Times New Roman"/>
            </a:endParaRPr>
          </a:p>
          <a:p>
            <a:pPr marL="12700" marR="5080" indent="539115">
              <a:lnSpc>
                <a:spcPct val="108600"/>
              </a:lnSpc>
              <a:spcBef>
                <a:spcPts val="145"/>
              </a:spcBef>
              <a:buFont typeface="Symbol"/>
              <a:buChar char=""/>
              <a:tabLst>
                <a:tab pos="732790" algn="l"/>
              </a:tabLst>
            </a:pPr>
            <a:r>
              <a:rPr sz="1400" dirty="0">
                <a:latin typeface="Times New Roman"/>
                <a:cs typeface="Times New Roman"/>
              </a:rPr>
              <a:t>Строго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выполнять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рекомендации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медицинских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работников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по</a:t>
            </a:r>
            <a:r>
              <a:rPr sz="1400" spc="2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диагностике </a:t>
            </a:r>
            <a:r>
              <a:rPr sz="1400" dirty="0">
                <a:latin typeface="Times New Roman"/>
                <a:cs typeface="Times New Roman"/>
              </a:rPr>
              <a:t>и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лечению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заболевания.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Ни</a:t>
            </a:r>
            <a:r>
              <a:rPr sz="1400" b="1" spc="-3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в</a:t>
            </a:r>
            <a:r>
              <a:rPr sz="1400" b="1" spc="-3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коем</a:t>
            </a:r>
            <a:r>
              <a:rPr sz="1400" b="1" spc="-3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случае</a:t>
            </a:r>
            <a:r>
              <a:rPr sz="1400" b="1" spc="-3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не</a:t>
            </a:r>
            <a:r>
              <a:rPr sz="1400" b="1" spc="-3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заниматься</a:t>
            </a:r>
            <a:r>
              <a:rPr sz="1400" b="1" spc="-35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самолечением.</a:t>
            </a:r>
            <a:endParaRPr sz="1400">
              <a:latin typeface="Times New Roman"/>
              <a:cs typeface="Times New Roman"/>
            </a:endParaRPr>
          </a:p>
          <a:p>
            <a:pPr marL="12700" marR="5715" indent="539115">
              <a:lnSpc>
                <a:spcPct val="108600"/>
              </a:lnSpc>
              <a:spcBef>
                <a:spcPts val="145"/>
              </a:spcBef>
              <a:buFont typeface="Symbol"/>
              <a:buChar char=""/>
              <a:tabLst>
                <a:tab pos="732790" algn="l"/>
              </a:tabLst>
            </a:pPr>
            <a:r>
              <a:rPr sz="1400" dirty="0">
                <a:latin typeface="Times New Roman"/>
                <a:cs typeface="Times New Roman"/>
              </a:rPr>
              <a:t>Необходимо</a:t>
            </a:r>
            <a:r>
              <a:rPr sz="1400" spc="2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позвонить</a:t>
            </a:r>
            <a:r>
              <a:rPr sz="1400" spc="2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</a:t>
            </a:r>
            <a:r>
              <a:rPr sz="1400" spc="2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единую</a:t>
            </a:r>
            <a:r>
              <a:rPr sz="1400" spc="2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службу</a:t>
            </a:r>
            <a:r>
              <a:rPr sz="1400" spc="27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«122»</a:t>
            </a:r>
            <a:r>
              <a:rPr sz="1400" b="1" spc="2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или</a:t>
            </a:r>
            <a:r>
              <a:rPr sz="1400" spc="2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</a:t>
            </a:r>
            <a:r>
              <a:rPr sz="1400" spc="26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call-</a:t>
            </a:r>
            <a:r>
              <a:rPr sz="1400" dirty="0">
                <a:latin typeface="Times New Roman"/>
                <a:cs typeface="Times New Roman"/>
              </a:rPr>
              <a:t>центр</a:t>
            </a:r>
            <a:r>
              <a:rPr sz="1400" spc="26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Вашей </a:t>
            </a:r>
            <a:r>
              <a:rPr sz="1400" dirty="0">
                <a:latin typeface="Times New Roman"/>
                <a:cs typeface="Times New Roman"/>
              </a:rPr>
              <a:t>поликлиники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для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дистанционной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консультации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медицинским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работником.</a:t>
            </a:r>
            <a:endParaRPr sz="1400">
              <a:latin typeface="Times New Roman"/>
              <a:cs typeface="Times New Roman"/>
            </a:endParaRPr>
          </a:p>
          <a:p>
            <a:pPr marL="12700" marR="5080" indent="539115">
              <a:lnSpc>
                <a:spcPct val="110000"/>
              </a:lnSpc>
              <a:spcBef>
                <a:spcPts val="120"/>
              </a:spcBef>
              <a:buFont typeface="Symbol"/>
              <a:buChar char=""/>
              <a:tabLst>
                <a:tab pos="732790" algn="l"/>
              </a:tabLst>
            </a:pPr>
            <a:r>
              <a:rPr sz="1400" dirty="0">
                <a:latin typeface="Times New Roman"/>
                <a:cs typeface="Times New Roman"/>
              </a:rPr>
              <a:t>В</a:t>
            </a:r>
            <a:r>
              <a:rPr sz="1400" spc="2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случае</a:t>
            </a:r>
            <a:r>
              <a:rPr sz="1400" spc="2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ухудшения</a:t>
            </a:r>
            <a:r>
              <a:rPr sz="1400" spc="2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состояния</a:t>
            </a:r>
            <a:r>
              <a:rPr sz="1400" spc="2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необходимо</a:t>
            </a:r>
            <a:r>
              <a:rPr sz="1400" spc="254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позвонить</a:t>
            </a:r>
            <a:r>
              <a:rPr sz="1400" spc="2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</a:t>
            </a:r>
            <a:r>
              <a:rPr sz="1400" spc="254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службу</a:t>
            </a:r>
            <a:r>
              <a:rPr sz="1400" spc="26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скорой </a:t>
            </a:r>
            <a:r>
              <a:rPr sz="1400" dirty="0">
                <a:latin typeface="Times New Roman"/>
                <a:cs typeface="Times New Roman"/>
              </a:rPr>
              <a:t>помощи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по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номеру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«103».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13112" y="4193931"/>
            <a:ext cx="6517005" cy="704215"/>
          </a:xfrm>
          <a:prstGeom prst="rect">
            <a:avLst/>
          </a:prstGeom>
          <a:solidFill>
            <a:srgbClr val="F7CAAC"/>
          </a:solidFill>
        </p:spPr>
        <p:txBody>
          <a:bodyPr vert="horz" wrap="square" lIns="0" tIns="0" rIns="0" bIns="0" rtlCol="0">
            <a:spAutoFit/>
          </a:bodyPr>
          <a:lstStyle/>
          <a:p>
            <a:pPr marL="558165">
              <a:lnSpc>
                <a:spcPts val="1575"/>
              </a:lnSpc>
            </a:pPr>
            <a:r>
              <a:rPr sz="1400" b="1" dirty="0">
                <a:latin typeface="Times New Roman"/>
                <a:cs typeface="Times New Roman"/>
              </a:rPr>
              <a:t>ВАЖНО:</a:t>
            </a:r>
            <a:r>
              <a:rPr sz="1400" b="1" spc="56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Не</a:t>
            </a:r>
            <a:r>
              <a:rPr sz="1400" b="1" spc="56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стоит</a:t>
            </a:r>
            <a:r>
              <a:rPr sz="1400" b="1" spc="56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самостоятельно</a:t>
            </a:r>
            <a:r>
              <a:rPr sz="1400" b="1" spc="56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лечить</a:t>
            </a:r>
            <a:r>
              <a:rPr sz="1400" b="1" spc="56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ребенка</a:t>
            </a:r>
            <a:r>
              <a:rPr sz="1400" b="1" spc="560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антибиотиками.</a:t>
            </a:r>
            <a:endParaRPr sz="1400">
              <a:latin typeface="Times New Roman"/>
              <a:cs typeface="Times New Roman"/>
            </a:endParaRPr>
          </a:p>
          <a:p>
            <a:pPr marL="17780" marR="10795">
              <a:lnSpc>
                <a:spcPct val="110000"/>
              </a:lnSpc>
            </a:pPr>
            <a:r>
              <a:rPr sz="1400" b="1" dirty="0">
                <a:latin typeface="Times New Roman"/>
                <a:cs typeface="Times New Roman"/>
              </a:rPr>
              <a:t>Антибиотики</a:t>
            </a:r>
            <a:r>
              <a:rPr sz="1400" b="1" spc="39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могут</a:t>
            </a:r>
            <a:r>
              <a:rPr sz="1400" b="1" spc="39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быть</a:t>
            </a:r>
            <a:r>
              <a:rPr sz="1400" b="1" spc="40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назначены</a:t>
            </a:r>
            <a:r>
              <a:rPr sz="1400" b="1" spc="395" dirty="0">
                <a:latin typeface="Times New Roman"/>
                <a:cs typeface="Times New Roman"/>
              </a:rPr>
              <a:t> </a:t>
            </a:r>
            <a:r>
              <a:rPr sz="14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только</a:t>
            </a:r>
            <a:r>
              <a:rPr sz="1400" b="1" u="heavy" spc="39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b="1" u="heavy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врачом-</a:t>
            </a:r>
            <a:r>
              <a:rPr sz="14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педиатром</a:t>
            </a:r>
            <a:r>
              <a:rPr sz="1400" b="1" spc="40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и</a:t>
            </a:r>
            <a:r>
              <a:rPr sz="1400" b="1" spc="39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только</a:t>
            </a:r>
            <a:r>
              <a:rPr sz="1400" b="1" spc="400" dirty="0">
                <a:latin typeface="Times New Roman"/>
                <a:cs typeface="Times New Roman"/>
              </a:rPr>
              <a:t> </a:t>
            </a:r>
            <a:r>
              <a:rPr sz="1400" b="1" spc="-50" dirty="0">
                <a:latin typeface="Times New Roman"/>
                <a:cs typeface="Times New Roman"/>
              </a:rPr>
              <a:t>в </a:t>
            </a:r>
            <a:r>
              <a:rPr sz="1400" b="1" dirty="0">
                <a:latin typeface="Times New Roman"/>
                <a:cs typeface="Times New Roman"/>
              </a:rPr>
              <a:t>случае</a:t>
            </a:r>
            <a:r>
              <a:rPr sz="1400" b="1" spc="-5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наличия</a:t>
            </a:r>
            <a:r>
              <a:rPr sz="1400" b="1" spc="-50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показаний.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18701" y="5199263"/>
            <a:ext cx="6506209" cy="3066415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 marR="259715">
              <a:lnSpc>
                <a:spcPct val="103299"/>
              </a:lnSpc>
              <a:spcBef>
                <a:spcPts val="50"/>
              </a:spcBef>
              <a:buChar char="*"/>
              <a:tabLst>
                <a:tab pos="127000" algn="l"/>
              </a:tabLst>
            </a:pPr>
            <a:r>
              <a:rPr sz="1200" i="1" dirty="0">
                <a:latin typeface="Times New Roman"/>
                <a:cs typeface="Times New Roman"/>
              </a:rPr>
              <a:t>По</a:t>
            </a:r>
            <a:r>
              <a:rPr sz="1200" i="1" spc="-10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мере</a:t>
            </a:r>
            <a:r>
              <a:rPr sz="1200" i="1" spc="-10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развития</a:t>
            </a:r>
            <a:r>
              <a:rPr sz="1200" i="1" spc="-10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заболевания</a:t>
            </a:r>
            <a:r>
              <a:rPr sz="1200" i="1" spc="-10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и</a:t>
            </a:r>
            <a:r>
              <a:rPr sz="1200" i="1" spc="-5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наблюдения</a:t>
            </a:r>
            <a:r>
              <a:rPr sz="1200" i="1" spc="-5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за</a:t>
            </a:r>
            <a:r>
              <a:rPr sz="1200" i="1" spc="-5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течением</a:t>
            </a:r>
            <a:r>
              <a:rPr sz="1200" i="1" spc="-5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болезни</a:t>
            </a:r>
            <a:r>
              <a:rPr sz="1200" i="1" spc="-5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рекомендации</a:t>
            </a:r>
            <a:r>
              <a:rPr sz="1200" i="1" spc="-5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могут</a:t>
            </a:r>
            <a:r>
              <a:rPr sz="1200" i="1" spc="-5" dirty="0">
                <a:latin typeface="Times New Roman"/>
                <a:cs typeface="Times New Roman"/>
              </a:rPr>
              <a:t> </a:t>
            </a:r>
            <a:r>
              <a:rPr sz="1200" i="1" spc="-20" dirty="0">
                <a:latin typeface="Times New Roman"/>
                <a:cs typeface="Times New Roman"/>
              </a:rPr>
              <a:t>быть </a:t>
            </a:r>
            <a:r>
              <a:rPr sz="1200" i="1" spc="-10" dirty="0">
                <a:latin typeface="Times New Roman"/>
                <a:cs typeface="Times New Roman"/>
              </a:rPr>
              <a:t>скорректированы.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buFont typeface="Times New Roman"/>
              <a:buChar char="*"/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Times New Roman"/>
              <a:buChar char="*"/>
            </a:pPr>
            <a:endParaRPr sz="1000">
              <a:latin typeface="Times New Roman"/>
              <a:cs typeface="Times New Roman"/>
            </a:endParaRPr>
          </a:p>
          <a:p>
            <a:pPr marL="553085">
              <a:lnSpc>
                <a:spcPct val="100000"/>
              </a:lnSpc>
            </a:pPr>
            <a:r>
              <a:rPr sz="1400" b="1" dirty="0">
                <a:latin typeface="Times New Roman"/>
                <a:cs typeface="Times New Roman"/>
              </a:rPr>
              <a:t>Минздрав</a:t>
            </a:r>
            <a:r>
              <a:rPr sz="1400" b="1" spc="-5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России</a:t>
            </a:r>
            <a:r>
              <a:rPr sz="1400" b="1" spc="-5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призывает</a:t>
            </a:r>
            <a:r>
              <a:rPr sz="1400" b="1" spc="-5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всех</a:t>
            </a:r>
            <a:r>
              <a:rPr sz="1400" b="1" spc="-45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граждан:</a:t>
            </a:r>
            <a:endParaRPr sz="1400">
              <a:latin typeface="Times New Roman"/>
              <a:cs typeface="Times New Roman"/>
            </a:endParaRPr>
          </a:p>
          <a:p>
            <a:pPr marL="12700" marR="5715" lvl="1" indent="540385">
              <a:lnSpc>
                <a:spcPct val="110000"/>
              </a:lnSpc>
              <a:buChar char="-"/>
              <a:tabLst>
                <a:tab pos="663575" algn="l"/>
              </a:tabLst>
            </a:pPr>
            <a:r>
              <a:rPr sz="1400" dirty="0">
                <a:latin typeface="Times New Roman"/>
                <a:cs typeface="Times New Roman"/>
              </a:rPr>
              <a:t>используйте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защитные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маски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или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респираторы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при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нахождении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закрытых </a:t>
            </a:r>
            <a:r>
              <a:rPr sz="1400" dirty="0">
                <a:latin typeface="Times New Roman"/>
                <a:cs typeface="Times New Roman"/>
              </a:rPr>
              <a:t>помещениях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и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контактах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другими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людьми.</a:t>
            </a:r>
            <a:endParaRPr sz="1400">
              <a:latin typeface="Times New Roman"/>
              <a:cs typeface="Times New Roman"/>
            </a:endParaRPr>
          </a:p>
          <a:p>
            <a:pPr marL="656590" lvl="1" indent="-104139">
              <a:lnSpc>
                <a:spcPct val="100000"/>
              </a:lnSpc>
              <a:spcBef>
                <a:spcPts val="170"/>
              </a:spcBef>
              <a:buChar char="-"/>
              <a:tabLst>
                <a:tab pos="657225" algn="l"/>
              </a:tabLst>
            </a:pPr>
            <a:r>
              <a:rPr sz="1400" dirty="0">
                <a:latin typeface="Times New Roman"/>
                <a:cs typeface="Times New Roman"/>
              </a:rPr>
              <a:t>тщательно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и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часто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мойте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руки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и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обрабатывайте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их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антисептиком.</a:t>
            </a:r>
            <a:endParaRPr sz="1400">
              <a:latin typeface="Times New Roman"/>
              <a:cs typeface="Times New Roman"/>
            </a:endParaRPr>
          </a:p>
          <a:p>
            <a:pPr marL="12700" marR="5080" lvl="1" indent="540385">
              <a:lnSpc>
                <a:spcPct val="110000"/>
              </a:lnSpc>
              <a:buChar char="-"/>
              <a:tabLst>
                <a:tab pos="692785" algn="l"/>
              </a:tabLst>
            </a:pPr>
            <a:r>
              <a:rPr sz="1400" dirty="0">
                <a:latin typeface="Times New Roman"/>
                <a:cs typeface="Times New Roman"/>
              </a:rPr>
              <a:t>по</a:t>
            </a:r>
            <a:r>
              <a:rPr sz="1400" spc="2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возможности</a:t>
            </a:r>
            <a:r>
              <a:rPr sz="1400" spc="2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минимизируйте</a:t>
            </a:r>
            <a:r>
              <a:rPr sz="1400" spc="2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посещения</a:t>
            </a:r>
            <a:r>
              <a:rPr sz="1400" spc="2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мест</a:t>
            </a:r>
            <a:r>
              <a:rPr sz="1400" spc="2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</a:t>
            </a:r>
            <a:r>
              <a:rPr sz="1400" spc="2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большим</a:t>
            </a:r>
            <a:r>
              <a:rPr sz="1400" spc="24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скоплением </a:t>
            </a:r>
            <a:r>
              <a:rPr sz="1400" dirty="0">
                <a:latin typeface="Times New Roman"/>
                <a:cs typeface="Times New Roman"/>
              </a:rPr>
              <a:t>людей,</a:t>
            </a:r>
            <a:r>
              <a:rPr sz="1400" spc="1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а</a:t>
            </a:r>
            <a:r>
              <a:rPr sz="1400" spc="18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</a:t>
            </a:r>
            <a:r>
              <a:rPr sz="1400" spc="1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случае,</a:t>
            </a:r>
            <a:r>
              <a:rPr sz="1400" spc="1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если</a:t>
            </a:r>
            <a:r>
              <a:rPr sz="1400" spc="1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избежать</a:t>
            </a:r>
            <a:r>
              <a:rPr sz="1400" spc="18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этого</a:t>
            </a:r>
            <a:r>
              <a:rPr sz="1400" spc="1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невозможно,</a:t>
            </a:r>
            <a:r>
              <a:rPr sz="1400" spc="1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соблюдайте</a:t>
            </a:r>
            <a:r>
              <a:rPr sz="1400" spc="18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дистанцию</a:t>
            </a:r>
            <a:r>
              <a:rPr sz="1400" spc="17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1,5-</a:t>
            </a:r>
            <a:r>
              <a:rPr sz="1400" spc="-50" dirty="0">
                <a:latin typeface="Times New Roman"/>
                <a:cs typeface="Times New Roman"/>
              </a:rPr>
              <a:t>2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z="1400" spc="-10" dirty="0">
                <a:latin typeface="Times New Roman"/>
                <a:cs typeface="Times New Roman"/>
              </a:rPr>
              <a:t>метра.</a:t>
            </a:r>
            <a:endParaRPr sz="1400">
              <a:latin typeface="Times New Roman"/>
              <a:cs typeface="Times New Roman"/>
            </a:endParaRPr>
          </a:p>
          <a:p>
            <a:pPr marL="553085">
              <a:lnSpc>
                <a:spcPct val="100000"/>
              </a:lnSpc>
              <a:spcBef>
                <a:spcPts val="170"/>
              </a:spcBef>
            </a:pPr>
            <a:r>
              <a:rPr sz="1400" dirty="0">
                <a:latin typeface="Times New Roman"/>
                <a:cs typeface="Times New Roman"/>
              </a:rPr>
              <a:t>Эти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простые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профилактические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меры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снизят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риск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заражения.</a:t>
            </a:r>
            <a:endParaRPr sz="1400">
              <a:latin typeface="Times New Roman"/>
              <a:cs typeface="Times New Roman"/>
            </a:endParaRPr>
          </a:p>
          <a:p>
            <a:pPr marL="12700" marR="6985" indent="540385">
              <a:lnSpc>
                <a:spcPct val="110000"/>
              </a:lnSpc>
            </a:pPr>
            <a:r>
              <a:rPr sz="1400" dirty="0">
                <a:latin typeface="Times New Roman"/>
                <a:cs typeface="Times New Roman"/>
              </a:rPr>
              <a:t>Также</a:t>
            </a:r>
            <a:r>
              <a:rPr sz="1400" spc="18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напоминаем</a:t>
            </a:r>
            <a:r>
              <a:rPr sz="1400" spc="18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о</a:t>
            </a:r>
            <a:r>
              <a:rPr sz="1400" spc="18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необходимости</a:t>
            </a:r>
            <a:r>
              <a:rPr sz="1400" spc="18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пройти</a:t>
            </a:r>
            <a:r>
              <a:rPr sz="1400" spc="18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вакцинацию</a:t>
            </a:r>
            <a:r>
              <a:rPr sz="1400" spc="19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и</a:t>
            </a:r>
            <a:r>
              <a:rPr sz="1400" spc="18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своевременную </a:t>
            </a:r>
            <a:r>
              <a:rPr sz="1400" dirty="0">
                <a:latin typeface="Times New Roman"/>
                <a:cs typeface="Times New Roman"/>
              </a:rPr>
              <a:t>ревакцинацию</a:t>
            </a:r>
            <a:r>
              <a:rPr sz="1400" spc="-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от</a:t>
            </a:r>
            <a:r>
              <a:rPr sz="1400" spc="-5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коронавируса.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1239</Words>
  <Application>Microsoft Office PowerPoint</Application>
  <PresentationFormat>Произвольный</PresentationFormat>
  <Paragraphs>105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Calibri</vt:lpstr>
      <vt:lpstr>Courier New</vt:lpstr>
      <vt:lpstr>Symbol</vt:lpstr>
      <vt:lpstr>Times New Roman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User</cp:lastModifiedBy>
  <cp:revision>1</cp:revision>
  <dcterms:created xsi:type="dcterms:W3CDTF">2021-02-08T12:03:15Z</dcterms:created>
  <dcterms:modified xsi:type="dcterms:W3CDTF">2022-02-08T12:04:36Z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2022-02-02T00:00:00Z</vt:filetime>
  </property>
  <property fmtid="{D5CDD505-2E9C-101B-9397-08002B2CF9AE}" pid="3" name="LastSaved">
    <vt:filetime>2021-02-08T00:00:00Z</vt:filetime>
  </property>
</Properties>
</file>